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323" r:id="rId3"/>
    <p:sldId id="316" r:id="rId4"/>
    <p:sldId id="322" r:id="rId5"/>
    <p:sldId id="257" r:id="rId6"/>
    <p:sldId id="394" r:id="rId7"/>
    <p:sldId id="391" r:id="rId8"/>
    <p:sldId id="395" r:id="rId9"/>
    <p:sldId id="396" r:id="rId10"/>
    <p:sldId id="397" r:id="rId11"/>
    <p:sldId id="399" r:id="rId12"/>
    <p:sldId id="400" r:id="rId13"/>
    <p:sldId id="401" r:id="rId14"/>
    <p:sldId id="423" r:id="rId15"/>
    <p:sldId id="424" r:id="rId16"/>
    <p:sldId id="427" r:id="rId17"/>
    <p:sldId id="425" r:id="rId18"/>
    <p:sldId id="426" r:id="rId19"/>
    <p:sldId id="403" r:id="rId20"/>
    <p:sldId id="405" r:id="rId21"/>
    <p:sldId id="406" r:id="rId22"/>
    <p:sldId id="404" r:id="rId23"/>
    <p:sldId id="430" r:id="rId24"/>
    <p:sldId id="413" r:id="rId25"/>
    <p:sldId id="422" r:id="rId26"/>
    <p:sldId id="414" r:id="rId27"/>
    <p:sldId id="415" r:id="rId28"/>
    <p:sldId id="419" r:id="rId29"/>
    <p:sldId id="428" r:id="rId30"/>
    <p:sldId id="429" r:id="rId31"/>
    <p:sldId id="407" r:id="rId32"/>
    <p:sldId id="408" r:id="rId33"/>
    <p:sldId id="409" r:id="rId34"/>
    <p:sldId id="410" r:id="rId35"/>
    <p:sldId id="393" r:id="rId36"/>
    <p:sldId id="392" r:id="rId37"/>
    <p:sldId id="431" r:id="rId38"/>
    <p:sldId id="39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04/01/2014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35.xml"/><Relationship Id="rId3" Type="http://schemas.openxmlformats.org/officeDocument/2006/relationships/slide" Target="../slides/slide3.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22.xml"/><Relationship Id="rId5" Type="http://schemas.openxmlformats.org/officeDocument/2006/relationships/slide" Target="../slides/slide18.xml"/><Relationship Id="rId4" Type="http://schemas.openxmlformats.org/officeDocument/2006/relationships/slide" Target="../slides/slide10.xml"/><Relationship Id="rId9" Type="http://schemas.openxmlformats.org/officeDocument/2006/relationships/slide" Target="../slides/slide3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04/01/2014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07/01/2014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0202"/>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19460" y="6597352"/>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userDrawn="1"/>
        </p:nvSpPr>
        <p:spPr>
          <a:xfrm>
            <a:off x="5148064" y="6600202"/>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4" action="ppaction://hlinksldjump"/>
          </p:cNvPr>
          <p:cNvSpPr/>
          <p:nvPr userDrawn="1"/>
        </p:nvSpPr>
        <p:spPr>
          <a:xfrm>
            <a:off x="188558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4" action="ppaction://hlinksldjump"/>
          </p:cNvPr>
          <p:cNvSpPr/>
          <p:nvPr userDrawn="1"/>
        </p:nvSpPr>
        <p:spPr>
          <a:xfrm>
            <a:off x="224766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5" action="ppaction://hlinksldjump"/>
          </p:cNvPr>
          <p:cNvSpPr/>
          <p:nvPr userDrawn="1"/>
        </p:nvSpPr>
        <p:spPr>
          <a:xfrm>
            <a:off x="260973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6" action="ppaction://hlinksldjump"/>
          </p:cNvPr>
          <p:cNvSpPr/>
          <p:nvPr userDrawn="1"/>
        </p:nvSpPr>
        <p:spPr>
          <a:xfrm>
            <a:off x="29718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7" action="ppaction://hlinksldjump"/>
          </p:cNvPr>
          <p:cNvSpPr/>
          <p:nvPr userDrawn="1"/>
        </p:nvSpPr>
        <p:spPr>
          <a:xfrm>
            <a:off x="333388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7" action="ppaction://hlinksldjump"/>
          </p:cNvPr>
          <p:cNvSpPr/>
          <p:nvPr userDrawn="1"/>
        </p:nvSpPr>
        <p:spPr>
          <a:xfrm>
            <a:off x="369595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8" action="ppaction://hlinksldjump"/>
          </p:cNvPr>
          <p:cNvSpPr/>
          <p:nvPr userDrawn="1"/>
        </p:nvSpPr>
        <p:spPr>
          <a:xfrm>
            <a:off x="405802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9" action="ppaction://hlinksldjump"/>
          </p:cNvPr>
          <p:cNvSpPr/>
          <p:nvPr userDrawn="1"/>
        </p:nvSpPr>
        <p:spPr>
          <a:xfrm>
            <a:off x="44201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5" name="Round Same Side Corner Rectangle 24">
            <a:hlinkClick r:id="rId9" action="ppaction://hlinksldjump"/>
          </p:cNvPr>
          <p:cNvSpPr/>
          <p:nvPr userDrawn="1"/>
        </p:nvSpPr>
        <p:spPr>
          <a:xfrm>
            <a:off x="478802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04/01/2014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04/01/2014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04/01/2014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04/01/2014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04/01/2014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04/01/2014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04/01/2014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04/01/2014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ommunitycare.co.uk/2013/10/29/council-fined-80k-for-losing-memory-stick-containing-sensitive-data-about-children/" TargetMode="External"/><Relationship Id="rId2" Type="http://schemas.openxmlformats.org/officeDocument/2006/relationships/hyperlink" Target="http://www.ico.org.uk/news/latest_news/2012/action-taken-after-care-provider-lost-unencrypted-memory-stick-18012012" TargetMode="External"/><Relationship Id="rId1" Type="http://schemas.openxmlformats.org/officeDocument/2006/relationships/slideLayout" Target="../slideLayouts/slideLayout2.xml"/><Relationship Id="rId4" Type="http://schemas.openxmlformats.org/officeDocument/2006/relationships/hyperlink" Target="http://news.bbc.co.uk/1/hi/world/south_asia/4905052.stm"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Computer_virus#cite_note-3" TargetMode="External"/><Relationship Id="rId2" Type="http://schemas.openxmlformats.org/officeDocument/2006/relationships/hyperlink" Target="http://en.wikipedia.org/wiki/Computer_virus#cite_note-2"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technet.microsoft.com/hi-in/magazine/2005.01.anatomyofahack(en-us).aspx" TargetMode="External"/><Relationship Id="rId2" Type="http://schemas.openxmlformats.org/officeDocument/2006/relationships/hyperlink" Target="http://www.wired.com/threatlevel/2009/04/fbi-spyware-pro/"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earchsecurity.techtarget.com/sDefinition/0,,sid14_gci801871,00.html" TargetMode="External"/><Relationship Id="rId2" Type="http://schemas.openxmlformats.org/officeDocument/2006/relationships/hyperlink" Target="http://searchcio-midmarket.techtarget.com/sDefinition/0,,sid183_gci213468,00.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en.wikipedia.org/wiki/ErrorSafe" TargetMode="External"/><Relationship Id="rId3" Type="http://schemas.openxmlformats.org/officeDocument/2006/relationships/hyperlink" Target="http://en.wikipedia.org/wiki/Bonzi_Buddy" TargetMode="External"/><Relationship Id="rId7" Type="http://schemas.openxmlformats.org/officeDocument/2006/relationships/hyperlink" Target="http://en.wikipedia.org/wiki/DollarRevenue" TargetMode="External"/><Relationship Id="rId12" Type="http://schemas.openxmlformats.org/officeDocument/2006/relationships/image" Target="../media/image5.jpeg"/><Relationship Id="rId2" Type="http://schemas.openxmlformats.org/officeDocument/2006/relationships/hyperlink" Target="http://en.wikipedia.org/wiki/180SearchAssistant" TargetMode="External"/><Relationship Id="rId1" Type="http://schemas.openxmlformats.org/officeDocument/2006/relationships/slideLayout" Target="../slideLayouts/slideLayout2.xml"/><Relationship Id="rId6" Type="http://schemas.openxmlformats.org/officeDocument/2006/relationships/hyperlink" Target="http://en.wikipedia.org/wiki/Cydoor" TargetMode="External"/><Relationship Id="rId11" Type="http://schemas.openxmlformats.org/officeDocument/2006/relationships/hyperlink" Target="http://en.wikipedia.org/wiki/VirusProtectPro" TargetMode="External"/><Relationship Id="rId5" Type="http://schemas.openxmlformats.org/officeDocument/2006/relationships/hyperlink" Target="http://en.wikipedia.org/wiki/Comet_Cursor" TargetMode="External"/><Relationship Id="rId10" Type="http://schemas.openxmlformats.org/officeDocument/2006/relationships/hyperlink" Target="http://en.wikipedia.org/wiki/Security_Tool" TargetMode="External"/><Relationship Id="rId4" Type="http://schemas.openxmlformats.org/officeDocument/2006/relationships/hyperlink" Target="http://en.wikipedia.org/wiki/ClipGenie" TargetMode="External"/><Relationship Id="rId9" Type="http://schemas.openxmlformats.org/officeDocument/2006/relationships/hyperlink" Target="http://en.wikipedia.org/wiki/Claria_Corporation"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Glossary%20of%20terms.docx"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cert.org/advisories/CA-1996-21.html"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cert.org/advisories/CA-1996-01.ht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ikileaks.org/wiki/Switzerland:_A_parasite_feeding_on_developing_world%3F" TargetMode="External"/><Relationship Id="rId2" Type="http://schemas.openxmlformats.org/officeDocument/2006/relationships/hyperlink" Target="http://www.telegraph.co.uk/news/uknews/1573380/Doing-a-Ratner-and-other-famous-gaffes.html" TargetMode="External"/><Relationship Id="rId1" Type="http://schemas.openxmlformats.org/officeDocument/2006/relationships/slideLayout" Target="../slideLayouts/slideLayout2.xml"/><Relationship Id="rId4" Type="http://schemas.openxmlformats.org/officeDocument/2006/relationships/hyperlink" Target="http://uk.reuters.com/article/2013/08/07/uk-usa-wikileaks-manning-idUKBRE97610020130807"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www.businessweek.com/articles/2012-03-14/inside-the-chinese-boom-in-corporate-espionage" TargetMode="External"/><Relationship Id="rId2" Type="http://schemas.openxmlformats.org/officeDocument/2006/relationships/hyperlink" Target="http://www.standard.co.uk/news/uk/bank-customers-fury-as-money-vanishes-from-accounts-in-cyber-monday-crash-8979374.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04664"/>
            <a:ext cx="7772400" cy="864095"/>
          </a:xfrm>
        </p:spPr>
        <p:txBody>
          <a:bodyPr/>
          <a:lstStyle/>
          <a:p>
            <a:r>
              <a:rPr lang="en-GB" dirty="0" smtClean="0"/>
              <a:t>Unit 05</a:t>
            </a:r>
            <a:endParaRPr lang="en-GB" dirty="0"/>
          </a:p>
        </p:txBody>
      </p:sp>
      <p:sp>
        <p:nvSpPr>
          <p:cNvPr id="3" name="Subtitle 2"/>
          <p:cNvSpPr>
            <a:spLocks noGrp="1"/>
          </p:cNvSpPr>
          <p:nvPr>
            <p:ph type="subTitle" idx="1"/>
          </p:nvPr>
        </p:nvSpPr>
        <p:spPr>
          <a:xfrm>
            <a:off x="1043608" y="1268760"/>
            <a:ext cx="7772400" cy="1524362"/>
          </a:xfrm>
        </p:spPr>
        <p:txBody>
          <a:bodyPr wrap="none">
            <a:noAutofit/>
          </a:bodyPr>
          <a:lstStyle/>
          <a:p>
            <a:r>
              <a:rPr lang="en-GB" sz="3200" b="1" dirty="0" smtClean="0"/>
              <a:t>ORGANISATIONAL </a:t>
            </a:r>
            <a:r>
              <a:rPr lang="en-GB" sz="3200" b="1" dirty="0"/>
              <a:t>SYSTEMS SECURITY</a:t>
            </a:r>
            <a:r>
              <a:rPr lang="en-GB" sz="4000" b="1" dirty="0"/>
              <a:t> </a:t>
            </a:r>
            <a:endParaRPr lang="en-GB" sz="4000" dirty="0"/>
          </a:p>
          <a:p>
            <a:r>
              <a:rPr lang="en-GB" sz="4000" b="1" dirty="0"/>
              <a:t>T/601/7312 </a:t>
            </a:r>
            <a:endParaRPr lang="en-GB" sz="4000" dirty="0"/>
          </a:p>
          <a:p>
            <a:r>
              <a:rPr lang="en-GB" sz="4000" b="1" dirty="0"/>
              <a:t>LEVEL 3 UNIT 5 </a:t>
            </a:r>
            <a:endParaRPr lang="en-GB" sz="3600" dirty="0"/>
          </a:p>
        </p:txBody>
      </p:sp>
      <p:sp>
        <p:nvSpPr>
          <p:cNvPr id="4" name="TextBox 3"/>
          <p:cNvSpPr txBox="1"/>
          <p:nvPr/>
        </p:nvSpPr>
        <p:spPr>
          <a:xfrm>
            <a:off x="1259633" y="4106563"/>
            <a:ext cx="7704856" cy="1077218"/>
          </a:xfrm>
          <a:prstGeom prst="rect">
            <a:avLst/>
          </a:prstGeom>
          <a:noFill/>
        </p:spPr>
        <p:txBody>
          <a:bodyPr wrap="square" rtlCol="0">
            <a:spAutoFit/>
          </a:bodyPr>
          <a:lstStyle/>
          <a:p>
            <a:pPr algn="r"/>
            <a:r>
              <a:rPr lang="en-GB" sz="3200" b="1" dirty="0" smtClean="0"/>
              <a:t>LO1 - </a:t>
            </a:r>
            <a:r>
              <a:rPr lang="en-GB" sz="3200" dirty="0" smtClean="0"/>
              <a:t>Understand </a:t>
            </a:r>
            <a:r>
              <a:rPr lang="en-GB" sz="3200" dirty="0"/>
              <a:t>the impact of potential threats to IT systems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3816424"/>
          </a:xfrm>
        </p:spPr>
        <p:txBody>
          <a:bodyPr>
            <a:noAutofit/>
          </a:bodyPr>
          <a:lstStyle/>
          <a:p>
            <a:pPr marL="287338" lvl="2" indent="-204788"/>
            <a:r>
              <a:rPr lang="en-GB" sz="1200" b="1" dirty="0" smtClean="0"/>
              <a:t>Physical theft</a:t>
            </a:r>
            <a:r>
              <a:rPr lang="en-GB" sz="1200" b="1" dirty="0"/>
              <a:t> </a:t>
            </a:r>
            <a:r>
              <a:rPr lang="en-GB" sz="1200" dirty="0" smtClean="0"/>
              <a:t>– this is purely deliberate. Computers get stolen, laptops and tablets particularly and some places are worse than others. In schools for instance mice go missing, an average classroom of computers will lose one every week. In companies this is true for other things, staplers, sticky notes, folders etc. When the London riots happened it was hardware that could not be tracked that went missing first, laptops, base units, televisions and monitors as well as projectors and tablets. Memory sticks are the worst for theft, small, east to take, harder to track, they all look the same, or can do, and information on the memory sticks can have degrees of importance, it could be some work that needed finishing and therefor restarting or something private, medical records, finance details. Either way it is rare for staff to return these knowing how important they are. </a:t>
            </a:r>
            <a:r>
              <a:rPr lang="en-GB" sz="1200" dirty="0" smtClean="0"/>
              <a:t>Click </a:t>
            </a:r>
            <a:r>
              <a:rPr lang="en-GB" sz="1200" dirty="0" smtClean="0">
                <a:hlinkClick r:id="rId2"/>
              </a:rPr>
              <a:t>here</a:t>
            </a:r>
            <a:r>
              <a:rPr lang="en-GB" sz="1200" dirty="0" smtClean="0"/>
              <a:t> and </a:t>
            </a:r>
            <a:r>
              <a:rPr lang="en-GB" sz="1200" dirty="0" smtClean="0">
                <a:hlinkClick r:id="rId3"/>
              </a:rPr>
              <a:t>here</a:t>
            </a:r>
            <a:r>
              <a:rPr lang="en-GB" sz="1200" dirty="0" smtClean="0"/>
              <a:t> for the worst case scenario and </a:t>
            </a:r>
            <a:r>
              <a:rPr lang="en-GB" sz="1200" dirty="0" smtClean="0">
                <a:hlinkClick r:id="rId4"/>
              </a:rPr>
              <a:t>here</a:t>
            </a:r>
            <a:r>
              <a:rPr lang="en-GB" sz="1200" dirty="0" smtClean="0"/>
              <a:t> for how often it happens.</a:t>
            </a:r>
          </a:p>
          <a:p>
            <a:pPr marL="82550" lvl="2" indent="0">
              <a:buNone/>
            </a:pPr>
            <a:r>
              <a:rPr lang="en-GB" sz="1200" b="1" dirty="0" smtClean="0"/>
              <a:t>Task 1 – P1.1 – </a:t>
            </a:r>
            <a:r>
              <a:rPr lang="en-GB" sz="1200" dirty="0" smtClean="0"/>
              <a:t>Produce a report that identifies the Impact of potential threats to an organisation of Environmental, Malicious and Physical threats to the data.</a:t>
            </a:r>
          </a:p>
          <a:p>
            <a:pPr marL="287338" lvl="2" indent="-204788"/>
            <a:r>
              <a:rPr lang="en-GB" sz="1200" dirty="0" smtClean="0"/>
              <a:t>The risk to Data and the threats in terms of Environmental, Malicious and Physical vary from company to company. High profile companies like Banks have more of a threat in terms of malicious code, malware and outside attacks than theft or physical damage because of the amount of monitoring that goes on. Schools however are more at threat to flooding and Physical attacks than earthquakes or malicious code but these still happen. For Merit, you need to state the nature of the data two different companies hold and compare the threat and the impact of the threat to this data.</a:t>
            </a:r>
          </a:p>
          <a:p>
            <a:pPr marL="82550" lvl="2" indent="0">
              <a:buNone/>
            </a:pPr>
            <a:r>
              <a:rPr lang="en-GB" sz="1200" b="1" dirty="0" smtClean="0"/>
              <a:t>Task 2 – M1.1 -</a:t>
            </a:r>
            <a:r>
              <a:rPr lang="en-GB" sz="1200" dirty="0" smtClean="0"/>
              <a:t> </a:t>
            </a:r>
            <a:r>
              <a:rPr lang="en-GB" sz="1200" dirty="0">
                <a:solidFill>
                  <a:schemeClr val="dk1"/>
                </a:solidFill>
              </a:rPr>
              <a:t>Compare and contrast the impact of different types of threat to different organisation types </a:t>
            </a:r>
            <a:endParaRPr lang="en-GB" sz="1200" dirty="0">
              <a:solidFill>
                <a:srgbClr val="000000"/>
              </a:solidFill>
            </a:endParaRPr>
          </a:p>
          <a:p>
            <a:pPr marL="287338" lvl="2" indent="-204788"/>
            <a:endParaRPr lang="en-GB" sz="1200" dirty="0"/>
          </a:p>
        </p:txBody>
      </p:sp>
      <p:sp>
        <p:nvSpPr>
          <p:cNvPr id="3" name="Title 2"/>
          <p:cNvSpPr>
            <a:spLocks noGrp="1"/>
          </p:cNvSpPr>
          <p:nvPr>
            <p:ph type="title"/>
          </p:nvPr>
        </p:nvSpPr>
        <p:spPr>
          <a:xfrm>
            <a:off x="251520" y="116632"/>
            <a:ext cx="8640960" cy="648072"/>
          </a:xfrm>
        </p:spPr>
        <p:txBody>
          <a:bodyPr>
            <a:noAutofit/>
          </a:bodyPr>
          <a:lstStyle/>
          <a:p>
            <a:r>
              <a:rPr lang="en-GB" sz="1800" dirty="0" smtClean="0"/>
              <a:t>P1.1 </a:t>
            </a:r>
            <a:r>
              <a:rPr lang="en-GB" sz="1800" dirty="0"/>
              <a:t>- Understand the impact of potential threats to IT systems </a:t>
            </a:r>
            <a:r>
              <a:rPr lang="en-GB" sz="1800" dirty="0" smtClean="0"/>
              <a:t>- Malicious</a:t>
            </a:r>
            <a:endParaRPr lang="en-GB" sz="1800" dirty="0"/>
          </a:p>
        </p:txBody>
      </p:sp>
      <p:graphicFrame>
        <p:nvGraphicFramePr>
          <p:cNvPr id="4" name="Content Placeholder 3"/>
          <p:cNvGraphicFramePr>
            <a:graphicFrameLocks/>
          </p:cNvGraphicFramePr>
          <p:nvPr>
            <p:extLst>
              <p:ext uri="{D42A27DB-BD31-4B8C-83A1-F6EECF244321}">
                <p14:modId xmlns:p14="http://schemas.microsoft.com/office/powerpoint/2010/main" val="2938162607"/>
              </p:ext>
            </p:extLst>
          </p:nvPr>
        </p:nvGraphicFramePr>
        <p:xfrm>
          <a:off x="251519" y="4365104"/>
          <a:ext cx="8606762" cy="2011680"/>
        </p:xfrm>
        <a:graphic>
          <a:graphicData uri="http://schemas.openxmlformats.org/drawingml/2006/table">
            <a:tbl>
              <a:tblPr firstRow="1" bandRow="1">
                <a:tableStyleId>{5C22544A-7EE6-4342-B048-85BDC9FD1C3A}</a:tableStyleId>
              </a:tblPr>
              <a:tblGrid>
                <a:gridCol w="2232249"/>
                <a:gridCol w="1728192"/>
                <a:gridCol w="2592288"/>
                <a:gridCol w="2054033"/>
              </a:tblGrid>
              <a:tr h="255301">
                <a:tc>
                  <a:txBody>
                    <a:bodyPr/>
                    <a:lstStyle/>
                    <a:p>
                      <a:r>
                        <a:rPr lang="en-GB" sz="1200" dirty="0" smtClean="0"/>
                        <a:t>Threats to Company Data</a:t>
                      </a:r>
                      <a:endParaRPr lang="en-US" sz="1200" dirty="0"/>
                    </a:p>
                  </a:txBody>
                  <a:tcPr/>
                </a:tc>
                <a:tc>
                  <a:txBody>
                    <a:bodyPr/>
                    <a:lstStyle/>
                    <a:p>
                      <a:r>
                        <a:rPr lang="en-GB" sz="1200" dirty="0" smtClean="0"/>
                        <a:t>Nature of the Threat</a:t>
                      </a:r>
                      <a:endParaRPr lang="en-US" sz="1200" dirty="0"/>
                    </a:p>
                  </a:txBody>
                  <a:tcPr/>
                </a:tc>
                <a:tc>
                  <a:txBody>
                    <a:bodyPr/>
                    <a:lstStyle/>
                    <a:p>
                      <a:r>
                        <a:rPr lang="en-GB" sz="1200" dirty="0" smtClean="0"/>
                        <a:t>Risk of Damage</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Impact</a:t>
                      </a:r>
                      <a:r>
                        <a:rPr lang="en-GB" sz="1200" baseline="0" dirty="0" smtClean="0"/>
                        <a:t> to the business</a:t>
                      </a:r>
                      <a:endParaRPr lang="en-US" sz="1200" dirty="0"/>
                    </a:p>
                  </a:txBody>
                  <a:tcPr/>
                </a:tc>
              </a:tr>
              <a:tr h="4255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Earthquakes</a:t>
                      </a:r>
                      <a:endParaRPr lang="en-GB" sz="1200" dirty="0" smtClean="0"/>
                    </a:p>
                  </a:txBody>
                  <a:tcPr/>
                </a:tc>
                <a:tc>
                  <a:txBody>
                    <a:bodyPr/>
                    <a:lstStyle/>
                    <a:p>
                      <a:endParaRPr lang="en-US" sz="1200" dirty="0"/>
                    </a:p>
                  </a:txBody>
                  <a:tcPr/>
                </a:tc>
                <a:tc>
                  <a:txBody>
                    <a:bodyPr/>
                    <a:lstStyle/>
                    <a:p>
                      <a:r>
                        <a:rPr lang="en-US" sz="1200" dirty="0" smtClean="0"/>
                        <a:t>Medium to </a:t>
                      </a:r>
                      <a:r>
                        <a:rPr lang="en-US" sz="1200" dirty="0" smtClean="0"/>
                        <a:t>data, High </a:t>
                      </a:r>
                      <a:r>
                        <a:rPr lang="en-US" sz="1200" dirty="0" smtClean="0"/>
                        <a:t>to Customer Account Information</a:t>
                      </a:r>
                      <a:endParaRPr lang="en-US" sz="1200" dirty="0"/>
                    </a:p>
                  </a:txBody>
                  <a:tcPr/>
                </a:tc>
                <a:tc>
                  <a:txBody>
                    <a:bodyPr/>
                    <a:lstStyle/>
                    <a:p>
                      <a:endParaRPr lang="en-US" sz="1200" dirty="0"/>
                    </a:p>
                  </a:txBody>
                  <a:tcPr/>
                </a:tc>
              </a:tr>
              <a:tr h="2553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dirty="0" smtClean="0"/>
                        <a:t>Flooding</a:t>
                      </a:r>
                      <a:endParaRPr lang="en-GB" sz="120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42550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b="0" dirty="0" smtClean="0"/>
                        <a:t>Crashes through manipulating software </a:t>
                      </a:r>
                      <a:endParaRPr lang="en-GB" sz="1200" b="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2553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b="0" dirty="0" smtClean="0"/>
                        <a:t>Wilful damage to  hardware</a:t>
                      </a:r>
                      <a:endParaRPr lang="en-GB" sz="1200" b="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2553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200" b="0" dirty="0" smtClean="0"/>
                        <a:t>Physical theft </a:t>
                      </a:r>
                      <a:endParaRPr lang="en-GB" sz="1200" b="0" dirty="0" smtClean="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bl>
          </a:graphicData>
        </a:graphic>
      </p:graphicFrame>
    </p:spTree>
    <p:extLst>
      <p:ext uri="{BB962C8B-B14F-4D97-AF65-F5344CB8AC3E}">
        <p14:creationId xmlns:p14="http://schemas.microsoft.com/office/powerpoint/2010/main" val="14232066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cstate="print"/>
          <a:srcRect l="20508" t="16875" r="17968" b="7187"/>
          <a:stretch>
            <a:fillRect/>
          </a:stretch>
        </p:blipFill>
        <p:spPr bwMode="auto">
          <a:xfrm>
            <a:off x="251520" y="692696"/>
            <a:ext cx="8606760" cy="5688632"/>
          </a:xfrm>
          <a:prstGeom prst="rect">
            <a:avLst/>
          </a:prstGeom>
          <a:noFill/>
          <a:ln w="9525">
            <a:noFill/>
            <a:miter lim="800000"/>
            <a:headEnd/>
            <a:tailEnd/>
          </a:ln>
        </p:spPr>
      </p:pic>
      <p:sp>
        <p:nvSpPr>
          <p:cNvPr id="5" name="Title 1"/>
          <p:cNvSpPr>
            <a:spLocks noGrp="1"/>
          </p:cNvSpPr>
          <p:nvPr>
            <p:ph type="title"/>
          </p:nvPr>
        </p:nvSpPr>
        <p:spPr>
          <a:xfrm>
            <a:off x="179512" y="215430"/>
            <a:ext cx="8784976" cy="549274"/>
          </a:xfrm>
        </p:spPr>
        <p:txBody>
          <a:bodyPr>
            <a:noAutofit/>
          </a:bodyPr>
          <a:lstStyle/>
          <a:p>
            <a:r>
              <a:rPr lang="en-GB" sz="1700" dirty="0"/>
              <a:t>P1.2 - Understand the impact of potential threats to IT systems - Technological</a:t>
            </a:r>
            <a:endParaRPr lang="en-GB" sz="1700" dirty="0"/>
          </a:p>
        </p:txBody>
      </p:sp>
    </p:spTree>
    <p:extLst>
      <p:ext uri="{BB962C8B-B14F-4D97-AF65-F5344CB8AC3E}">
        <p14:creationId xmlns:p14="http://schemas.microsoft.com/office/powerpoint/2010/main" val="20025536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15430"/>
            <a:ext cx="8784976" cy="549274"/>
          </a:xfrm>
        </p:spPr>
        <p:txBody>
          <a:bodyPr>
            <a:noAutofit/>
          </a:bodyPr>
          <a:lstStyle/>
          <a:p>
            <a:r>
              <a:rPr lang="en-GB" sz="1700" dirty="0"/>
              <a:t>P1.2 - Understand the impact of potential threats to IT systems - Technological</a:t>
            </a:r>
            <a:endParaRPr lang="en-GB" sz="1700" dirty="0"/>
          </a:p>
        </p:txBody>
      </p:sp>
      <p:sp>
        <p:nvSpPr>
          <p:cNvPr id="3" name="Content Placeholder 2"/>
          <p:cNvSpPr>
            <a:spLocks noGrp="1"/>
          </p:cNvSpPr>
          <p:nvPr>
            <p:ph idx="1"/>
          </p:nvPr>
        </p:nvSpPr>
        <p:spPr>
          <a:xfrm>
            <a:off x="251520" y="836712"/>
            <a:ext cx="8606760" cy="5735560"/>
          </a:xfrm>
        </p:spPr>
        <p:txBody>
          <a:bodyPr>
            <a:normAutofit fontScale="85000" lnSpcReduction="20000"/>
          </a:bodyPr>
          <a:lstStyle/>
          <a:p>
            <a:r>
              <a:rPr lang="en-GB" dirty="0" smtClean="0"/>
              <a:t>Europe has Entered a ‘Cyber Cold War’ (Source: NATO, FBI, McAfee </a:t>
            </a:r>
            <a:r>
              <a:rPr lang="en-GB" dirty="0" smtClean="0"/>
              <a:t>&amp; Serious </a:t>
            </a:r>
            <a:r>
              <a:rPr lang="en-GB" dirty="0" smtClean="0"/>
              <a:t>Organized Crime Agency)</a:t>
            </a:r>
          </a:p>
          <a:p>
            <a:r>
              <a:rPr lang="en-GB" dirty="0" smtClean="0"/>
              <a:t>China </a:t>
            </a:r>
            <a:r>
              <a:rPr lang="en-GB" dirty="0" smtClean="0"/>
              <a:t>Most Actively Spying, but with 120 Other Countries !</a:t>
            </a:r>
          </a:p>
          <a:p>
            <a:r>
              <a:rPr lang="en-GB" dirty="0" smtClean="0"/>
              <a:t>• NATO Said that All 26 of its Member Countries Have Been Targeted by </a:t>
            </a:r>
            <a:r>
              <a:rPr lang="en-GB" dirty="0" smtClean="0"/>
              <a:t>Cyber-Attacks </a:t>
            </a:r>
            <a:r>
              <a:rPr lang="en-GB" dirty="0" smtClean="0"/>
              <a:t>(e.g.: Estonia)</a:t>
            </a:r>
          </a:p>
          <a:p>
            <a:r>
              <a:rPr lang="en-GB" dirty="0" smtClean="0"/>
              <a:t>Georgia’s </a:t>
            </a:r>
            <a:r>
              <a:rPr lang="en-GB" dirty="0" smtClean="0"/>
              <a:t>Government Websites Fall Victim to Cyber-Attacks (</a:t>
            </a:r>
            <a:r>
              <a:rPr lang="en-GB" dirty="0" err="1" smtClean="0"/>
              <a:t>DDoS</a:t>
            </a:r>
            <a:r>
              <a:rPr lang="en-GB" dirty="0" smtClean="0"/>
              <a:t> </a:t>
            </a:r>
            <a:r>
              <a:rPr lang="en-GB" dirty="0" smtClean="0"/>
              <a:t>&amp; Defacements</a:t>
            </a:r>
            <a:r>
              <a:rPr lang="en-GB" dirty="0" smtClean="0"/>
              <a:t>) … “Too Sophisticated for Amateurs !”</a:t>
            </a:r>
          </a:p>
          <a:p>
            <a:r>
              <a:rPr lang="en-GB" dirty="0" smtClean="0"/>
              <a:t>Tibetan </a:t>
            </a:r>
            <a:r>
              <a:rPr lang="en-GB" dirty="0" smtClean="0"/>
              <a:t>Government Web Site Injected with Malicious Source-Code</a:t>
            </a:r>
          </a:p>
          <a:p>
            <a:r>
              <a:rPr lang="en-GB" dirty="0" smtClean="0"/>
              <a:t>Palin’s </a:t>
            </a:r>
            <a:r>
              <a:rPr lang="en-GB" dirty="0" smtClean="0"/>
              <a:t>Yahoo Account Hacked in Less then 45 </a:t>
            </a:r>
            <a:r>
              <a:rPr lang="en-GB" dirty="0" smtClean="0"/>
              <a:t>Minutes Using </a:t>
            </a:r>
            <a:r>
              <a:rPr lang="en-GB" dirty="0" smtClean="0"/>
              <a:t>Password Reset Functionality</a:t>
            </a:r>
          </a:p>
          <a:p>
            <a:r>
              <a:rPr lang="en-GB" dirty="0" smtClean="0"/>
              <a:t>Web </a:t>
            </a:r>
            <a:r>
              <a:rPr lang="en-GB" dirty="0" smtClean="0"/>
              <a:t>Defacers Hacked into CERN </a:t>
            </a:r>
            <a:r>
              <a:rPr lang="en-GB" dirty="0" smtClean="0"/>
              <a:t>Website of </a:t>
            </a:r>
            <a:r>
              <a:rPr lang="en-GB" dirty="0" smtClean="0"/>
              <a:t>the LHC (Large Hadron Collider)</a:t>
            </a:r>
          </a:p>
          <a:p>
            <a:r>
              <a:rPr lang="en-GB" dirty="0" smtClean="0"/>
              <a:t>UK </a:t>
            </a:r>
            <a:r>
              <a:rPr lang="en-GB" dirty="0" smtClean="0"/>
              <a:t>Minister Confirms </a:t>
            </a:r>
            <a:r>
              <a:rPr lang="en-GB" dirty="0" smtClean="0"/>
              <a:t>Cyber-Terrorists Attempting </a:t>
            </a:r>
            <a:r>
              <a:rPr lang="en-GB" dirty="0" smtClean="0"/>
              <a:t>to Take Out the National Grid (Aug </a:t>
            </a:r>
            <a:r>
              <a:rPr lang="en-GB" dirty="0" smtClean="0"/>
              <a:t>’08)</a:t>
            </a:r>
          </a:p>
          <a:p>
            <a:r>
              <a:rPr lang="en-GB" dirty="0" smtClean="0"/>
              <a:t>Recent Virus infiltration of Iran’s Nuclear Programme.</a:t>
            </a:r>
            <a:endParaRPr lang="en-GB" dirty="0"/>
          </a:p>
        </p:txBody>
      </p:sp>
    </p:spTree>
    <p:extLst>
      <p:ext uri="{BB962C8B-B14F-4D97-AF65-F5344CB8AC3E}">
        <p14:creationId xmlns:p14="http://schemas.microsoft.com/office/powerpoint/2010/main" val="37561398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3786214" cy="5735560"/>
          </a:xfrm>
        </p:spPr>
        <p:txBody>
          <a:bodyPr>
            <a:normAutofit fontScale="32500" lnSpcReduction="20000"/>
          </a:bodyPr>
          <a:lstStyle/>
          <a:p>
            <a:r>
              <a:rPr lang="en-GB" sz="4900" dirty="0" smtClean="0"/>
              <a:t>Viruses have been the bane of IT and companies since networks were introduced into companies for business transactions. Remember that all computer viruses have been created by someone for a purpose, whether it is to annoy, destroy, deliberately bring down a company or website. </a:t>
            </a:r>
          </a:p>
          <a:p>
            <a:r>
              <a:rPr lang="en-GB" sz="4900" dirty="0" smtClean="0"/>
              <a:t>computer virus </a:t>
            </a:r>
            <a:r>
              <a:rPr lang="en-GB" sz="4900" i="1" dirty="0" smtClean="0"/>
              <a:t>n.</a:t>
            </a:r>
            <a:r>
              <a:rPr lang="en-GB" sz="4900" dirty="0" smtClean="0"/>
              <a:t> A computer program that is designed to replicate itself by copying itself into the other programs stored in a computer. It may be benign or have a negative effect, such as causing a program to operate incorrectly or corrupting a computer's memory.</a:t>
            </a:r>
          </a:p>
          <a:p>
            <a:r>
              <a:rPr lang="en-GB" sz="4900" dirty="0" smtClean="0"/>
              <a:t>All viruses are different so they all act in a different way and have a different purpose. On Symantec the threats are defined daily according to the possibility of risk and the exploit a virus takes advantage on in its attack such as:</a:t>
            </a:r>
          </a:p>
        </p:txBody>
      </p:sp>
      <p:pic>
        <p:nvPicPr>
          <p:cNvPr id="1027" name="Picture 3"/>
          <p:cNvPicPr>
            <a:picLocks noChangeAspect="1" noChangeArrowheads="1"/>
          </p:cNvPicPr>
          <p:nvPr/>
        </p:nvPicPr>
        <p:blipFill>
          <a:blip r:embed="rId2" cstate="print"/>
          <a:srcRect l="27734" t="14375" r="14844" b="17187"/>
          <a:stretch>
            <a:fillRect/>
          </a:stretch>
        </p:blipFill>
        <p:spPr bwMode="auto">
          <a:xfrm>
            <a:off x="4143372" y="1000108"/>
            <a:ext cx="4786346" cy="3565339"/>
          </a:xfrm>
          <a:prstGeom prst="rect">
            <a:avLst/>
          </a:prstGeom>
          <a:noFill/>
          <a:ln w="9525">
            <a:noFill/>
            <a:miter lim="800000"/>
            <a:headEnd/>
            <a:tailEnd/>
          </a:ln>
        </p:spPr>
      </p:pic>
      <p:sp>
        <p:nvSpPr>
          <p:cNvPr id="7" name="Rectangle 6"/>
          <p:cNvSpPr/>
          <p:nvPr/>
        </p:nvSpPr>
        <p:spPr>
          <a:xfrm>
            <a:off x="4286248" y="4643446"/>
            <a:ext cx="4572000" cy="646331"/>
          </a:xfrm>
          <a:prstGeom prst="rect">
            <a:avLst/>
          </a:prstGeom>
        </p:spPr>
        <p:txBody>
          <a:bodyPr>
            <a:spAutoFit/>
          </a:bodyPr>
          <a:lstStyle/>
          <a:p>
            <a:r>
              <a:rPr lang="en-GB" dirty="0" smtClean="0"/>
              <a:t>http://www.symantec.com/norton/security_response/threatexplorer/index.jsp</a:t>
            </a:r>
          </a:p>
        </p:txBody>
      </p:sp>
      <p:sp>
        <p:nvSpPr>
          <p:cNvPr id="8" name="Title 1"/>
          <p:cNvSpPr>
            <a:spLocks noGrp="1"/>
          </p:cNvSpPr>
          <p:nvPr>
            <p:ph type="title"/>
          </p:nvPr>
        </p:nvSpPr>
        <p:spPr>
          <a:xfrm>
            <a:off x="179512" y="215430"/>
            <a:ext cx="8784976" cy="549274"/>
          </a:xfrm>
        </p:spPr>
        <p:txBody>
          <a:bodyPr>
            <a:noAutofit/>
          </a:bodyPr>
          <a:lstStyle/>
          <a:p>
            <a:r>
              <a:rPr lang="en-GB" sz="1700" dirty="0"/>
              <a:t>P1.2 - Understand the impact of potential threats to IT systems - </a:t>
            </a:r>
            <a:r>
              <a:rPr lang="en-GB" sz="1700" dirty="0" smtClean="0"/>
              <a:t>Viruses</a:t>
            </a:r>
            <a:endParaRPr lang="en-GB" sz="1700" dirty="0"/>
          </a:p>
        </p:txBody>
      </p:sp>
    </p:spTree>
    <p:extLst>
      <p:ext uri="{BB962C8B-B14F-4D97-AF65-F5344CB8AC3E}">
        <p14:creationId xmlns:p14="http://schemas.microsoft.com/office/powerpoint/2010/main" val="15536560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616624"/>
          </a:xfrm>
        </p:spPr>
        <p:txBody>
          <a:bodyPr>
            <a:noAutofit/>
          </a:bodyPr>
          <a:lstStyle/>
          <a:p>
            <a:pPr marL="0" indent="0">
              <a:spcAft>
                <a:spcPts val="600"/>
              </a:spcAft>
              <a:buNone/>
            </a:pPr>
            <a:r>
              <a:rPr lang="en-GB" sz="1300" dirty="0" smtClean="0"/>
              <a:t>A </a:t>
            </a:r>
            <a:r>
              <a:rPr lang="en-GB" sz="1300" b="1" dirty="0" smtClean="0"/>
              <a:t>computer virus</a:t>
            </a:r>
            <a:r>
              <a:rPr lang="en-GB" sz="1300" dirty="0" smtClean="0"/>
              <a:t> is simply a malicious computer program that can copy itself and infect a computer. The term "virus" is also commonly used to refer to other types of malware. A true virus can spread from one computer to another (in some form of executable code) when its host is taken to the target computer; for instance because a user sent it over a network or the Internet, or carried it on a removable medium such as a floppy disk, CD, DVD, or USB drive. Viruses can increase their chances of spreading to other computers by infecting files on a network file system or a file system that is accessed by another computer.</a:t>
            </a:r>
            <a:r>
              <a:rPr lang="en-GB" sz="1300" baseline="30000" dirty="0" smtClean="0">
                <a:hlinkClick r:id="rId2"/>
              </a:rPr>
              <a:t>[3]</a:t>
            </a:r>
            <a:r>
              <a:rPr lang="en-GB" sz="1300" baseline="30000" dirty="0" smtClean="0">
                <a:hlinkClick r:id="rId3"/>
              </a:rPr>
              <a:t>[4]</a:t>
            </a:r>
            <a:endParaRPr lang="en-GB" sz="1300" dirty="0" smtClean="0"/>
          </a:p>
          <a:p>
            <a:pPr marL="0" indent="0">
              <a:spcAft>
                <a:spcPts val="600"/>
              </a:spcAft>
              <a:buNone/>
            </a:pPr>
            <a:r>
              <a:rPr lang="en-GB" sz="1300" dirty="0" smtClean="0"/>
              <a:t>Viruses are sometimes confused with worms and Trojan horses, which are technically different. A worm can exploit security vulnerabilities to spread itself automatically to other computers, while a Trojan horse is a program that appears harmless but hides malicious functions. Some viruses and other malware have symptoms noticeable to the computer user, but many are surreptitious or simply do nothing to call attention to themselves. Some viruses do nothing beyond reproducing themselves. Examples include:</a:t>
            </a:r>
          </a:p>
          <a:p>
            <a:pPr marL="180975" indent="-180975">
              <a:spcAft>
                <a:spcPts val="600"/>
              </a:spcAft>
            </a:pPr>
            <a:r>
              <a:rPr lang="en-GB" sz="1300" dirty="0" smtClean="0"/>
              <a:t>The </a:t>
            </a:r>
            <a:r>
              <a:rPr lang="en-GB" sz="1300" b="1" dirty="0" smtClean="0"/>
              <a:t>Explorer.zip</a:t>
            </a:r>
            <a:r>
              <a:rPr lang="en-GB" sz="1300" dirty="0" smtClean="0"/>
              <a:t> worm appeared in 1999, following in the footsteps of Melissa. The worm deleted Word, Excel, and PowerPoint files and randomly altered other types of files sending fake error message to the user. Instead of using Outlook to gather e-mail addresses, it watched the in-box of the infected computer and then sent automatic replies to senders, using the same e-mail subject as the original message. </a:t>
            </a:r>
          </a:p>
          <a:p>
            <a:pPr marL="180975" indent="-180975">
              <a:spcAft>
                <a:spcPts val="600"/>
              </a:spcAft>
            </a:pPr>
            <a:r>
              <a:rPr lang="en-GB" sz="1300" b="1" dirty="0" err="1" smtClean="0"/>
              <a:t>Magistr</a:t>
            </a:r>
            <a:r>
              <a:rPr lang="en-GB" sz="1300" dirty="0" smtClean="0"/>
              <a:t> is one of the most complex viruses to hit the Internet. Its victims were hooked by an infected e-mail attachment. The virus in 2001, sent garbled messages to everyone in the infected user's e-mail address book. Attached were files pulled at random from the infected PC's hard drive plus an executable file with the </a:t>
            </a:r>
            <a:r>
              <a:rPr lang="en-GB" sz="1300" dirty="0" err="1" smtClean="0"/>
              <a:t>Magistr</a:t>
            </a:r>
            <a:r>
              <a:rPr lang="en-GB" sz="1300" dirty="0" smtClean="0"/>
              <a:t> code. This virus was not as widespread as many others, but it was very destructive. </a:t>
            </a:r>
            <a:r>
              <a:rPr lang="en-GB" sz="1300" dirty="0" err="1" smtClean="0"/>
              <a:t>Magistr</a:t>
            </a:r>
            <a:r>
              <a:rPr lang="en-GB" sz="1300" dirty="0" smtClean="0"/>
              <a:t> overwrites hard drives and erases CMOS and the </a:t>
            </a:r>
            <a:r>
              <a:rPr lang="en-GB" sz="1300" dirty="0" err="1" smtClean="0"/>
              <a:t>flashable</a:t>
            </a:r>
            <a:r>
              <a:rPr lang="en-GB" sz="1300" dirty="0" smtClean="0"/>
              <a:t> BIOS, preventing systems from booting. It also contained anti-debugging features, making it hard to detect and destroy.</a:t>
            </a:r>
          </a:p>
        </p:txBody>
      </p:sp>
      <p:sp>
        <p:nvSpPr>
          <p:cNvPr id="5" name="Title 1"/>
          <p:cNvSpPr>
            <a:spLocks noGrp="1"/>
          </p:cNvSpPr>
          <p:nvPr>
            <p:ph type="title"/>
          </p:nvPr>
        </p:nvSpPr>
        <p:spPr>
          <a:xfrm>
            <a:off x="179512" y="215430"/>
            <a:ext cx="8784976" cy="549274"/>
          </a:xfrm>
        </p:spPr>
        <p:txBody>
          <a:bodyPr>
            <a:noAutofit/>
          </a:bodyPr>
          <a:lstStyle/>
          <a:p>
            <a:r>
              <a:rPr lang="en-GB" sz="1700" dirty="0"/>
              <a:t>P1.2 - Understand the impact of potential threats to IT systems - </a:t>
            </a:r>
            <a:r>
              <a:rPr lang="en-GB" sz="1700" dirty="0" smtClean="0"/>
              <a:t>Virus</a:t>
            </a:r>
            <a:endParaRPr lang="en-GB" sz="1700" dirty="0"/>
          </a:p>
        </p:txBody>
      </p:sp>
    </p:spTree>
    <p:extLst>
      <p:ext uri="{BB962C8B-B14F-4D97-AF65-F5344CB8AC3E}">
        <p14:creationId xmlns:p14="http://schemas.microsoft.com/office/powerpoint/2010/main" val="3323005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616624"/>
          </a:xfrm>
        </p:spPr>
        <p:txBody>
          <a:bodyPr>
            <a:noAutofit/>
          </a:bodyPr>
          <a:lstStyle/>
          <a:p>
            <a:pPr marL="180975" indent="-180975">
              <a:spcAft>
                <a:spcPts val="600"/>
              </a:spcAft>
            </a:pPr>
            <a:r>
              <a:rPr lang="en-GB" sz="1500" dirty="0" smtClean="0"/>
              <a:t>The </a:t>
            </a:r>
            <a:r>
              <a:rPr lang="en-GB" sz="1500" dirty="0" smtClean="0"/>
              <a:t>Melissa virus swamped corporate networks with a tidal wave of e-mail messages in 1999. Through Microsoft Outlook, when a user opened an e-mail message containing an infected Word attachment, the virus was sent to the first 50 names in the user's address book. The e-mail fooled many recipients because it bore the name of someone the recipient knew and referred to a document they had allegedly requested. So much e-mail traffic was generated that companies like Intel and Microsoft had to turn off their e-mail servers. The Melissa virus was the first virus capable of hopping from one machine to another on its own with multiple variants.</a:t>
            </a:r>
          </a:p>
          <a:p>
            <a:pPr marL="180975" indent="-180975">
              <a:spcAft>
                <a:spcPts val="600"/>
              </a:spcAft>
            </a:pPr>
            <a:r>
              <a:rPr lang="en-GB" sz="1500" dirty="0" smtClean="0"/>
              <a:t>The </a:t>
            </a:r>
            <a:r>
              <a:rPr lang="en-GB" sz="1500" b="1" dirty="0" err="1" smtClean="0"/>
              <a:t>Klez</a:t>
            </a:r>
            <a:r>
              <a:rPr lang="en-GB" sz="1500" b="1" dirty="0" smtClean="0"/>
              <a:t> worm</a:t>
            </a:r>
            <a:r>
              <a:rPr lang="en-GB" sz="1500" dirty="0" smtClean="0"/>
              <a:t>, which blends different virus traits, was first detected in 2001. </a:t>
            </a:r>
            <a:r>
              <a:rPr lang="en-GB" sz="1500" dirty="0" err="1" smtClean="0"/>
              <a:t>Klez</a:t>
            </a:r>
            <a:r>
              <a:rPr lang="en-GB" sz="1500" dirty="0" smtClean="0"/>
              <a:t> isn't as destructive as other worms, but it is widespread, hard to exterminate and still active. It spreads via open networks and e-mail regardless of the e-mail program you use. </a:t>
            </a:r>
            <a:r>
              <a:rPr lang="en-GB" sz="1500" dirty="0" err="1" smtClean="0"/>
              <a:t>Klez</a:t>
            </a:r>
            <a:r>
              <a:rPr lang="en-GB" sz="1500" dirty="0" smtClean="0"/>
              <a:t> sometimes masquerades as a worm-removal tool. It may corrupt files and disable antivirus products. It steals data from a victim's e-mail address book, mixing and matching new senders and recipients for a new round of infection.</a:t>
            </a:r>
          </a:p>
          <a:p>
            <a:pPr marL="180975" indent="-180975">
              <a:spcAft>
                <a:spcPts val="600"/>
              </a:spcAft>
            </a:pPr>
            <a:r>
              <a:rPr lang="en-GB" sz="1500" b="1" dirty="0" err="1" smtClean="0"/>
              <a:t>LoveLetter</a:t>
            </a:r>
            <a:r>
              <a:rPr lang="en-GB" sz="1500" dirty="0" smtClean="0"/>
              <a:t> is the worm everyone learned to hate in 2000. The infection affected millions of computers and caused more damage than any other computer virus to date. Users were infected via e-mail, through Internet chat systems, and through other shared file systems. The worm sent copies of itself via Microsoft Outlook's address book entries. The mail included an executable file attachment with the e-mail subject line, "ILOVEYOU." The worm had the ability to overwrite several types of files. It modified the Internet Explorer start page and changed Registry keys. It also moved other files and hid MP3 files on affected systems. </a:t>
            </a:r>
            <a:endParaRPr lang="en-GB" sz="1500" dirty="0"/>
          </a:p>
        </p:txBody>
      </p:sp>
      <p:sp>
        <p:nvSpPr>
          <p:cNvPr id="5" name="Title 1"/>
          <p:cNvSpPr>
            <a:spLocks noGrp="1"/>
          </p:cNvSpPr>
          <p:nvPr>
            <p:ph type="title"/>
          </p:nvPr>
        </p:nvSpPr>
        <p:spPr>
          <a:xfrm>
            <a:off x="179512" y="215430"/>
            <a:ext cx="8784976" cy="549274"/>
          </a:xfrm>
        </p:spPr>
        <p:txBody>
          <a:bodyPr>
            <a:noAutofit/>
          </a:bodyPr>
          <a:lstStyle/>
          <a:p>
            <a:r>
              <a:rPr lang="en-GB" sz="1700" dirty="0"/>
              <a:t>P1.2 - Understand the impact of potential threats to IT systems - </a:t>
            </a:r>
            <a:r>
              <a:rPr lang="en-GB" sz="1700" dirty="0" smtClean="0"/>
              <a:t>Virus</a:t>
            </a:r>
            <a:endParaRPr lang="en-GB" sz="1700" dirty="0"/>
          </a:p>
        </p:txBody>
      </p:sp>
    </p:spTree>
    <p:extLst>
      <p:ext uri="{BB962C8B-B14F-4D97-AF65-F5344CB8AC3E}">
        <p14:creationId xmlns:p14="http://schemas.microsoft.com/office/powerpoint/2010/main" val="37192059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640960" cy="5400600"/>
          </a:xfrm>
        </p:spPr>
        <p:txBody>
          <a:bodyPr>
            <a:normAutofit fontScale="62500" lnSpcReduction="20000"/>
          </a:bodyPr>
          <a:lstStyle/>
          <a:p>
            <a:pPr marL="0" indent="0">
              <a:buNone/>
            </a:pPr>
            <a:r>
              <a:rPr lang="en-GB" dirty="0" smtClean="0">
                <a:latin typeface="Calibri" pitchFamily="34" charset="0"/>
              </a:rPr>
              <a:t>A Trojan virus is malware that appears to perform a desirable function for the user prior to run or install but instead opens a door access of the user's computer system. It is a harmful piece of software that looks legitimate. Users are typically tricked into loading and executing it on their systems.</a:t>
            </a:r>
          </a:p>
          <a:p>
            <a:pPr marL="0" indent="0">
              <a:buNone/>
            </a:pPr>
            <a:r>
              <a:rPr lang="en-GB" dirty="0" smtClean="0">
                <a:latin typeface="Calibri" pitchFamily="34" charset="0"/>
              </a:rPr>
              <a:t>A horse may modify the user's computer to display advertisements in undesirable places, such as the desktop or in uncontrollable pop-ups, or it may be less notorious, such as installing a toolbar on to the user's Web browser without prior notice. This can create revenue for the author of the Trojan.</a:t>
            </a:r>
          </a:p>
          <a:p>
            <a:pPr marL="0" indent="0">
              <a:buNone/>
            </a:pPr>
            <a:r>
              <a:rPr lang="en-GB" dirty="0" smtClean="0">
                <a:latin typeface="Calibri" pitchFamily="34" charset="0"/>
              </a:rPr>
              <a:t>Trojan horses in this way require interaction with a hacker to fulfil their purpose. It is possible for individual hackers to scan computers on a network using a port scanner in the hope of finding one with a malicious Trojan horse installed, which the hacker can then use to control the target computer. Examples include:</a:t>
            </a:r>
          </a:p>
          <a:p>
            <a:pPr marL="180975" indent="-166688"/>
            <a:r>
              <a:rPr lang="en-GB" b="1" dirty="0" smtClean="0">
                <a:latin typeface="Calibri" pitchFamily="34" charset="0"/>
              </a:rPr>
              <a:t>Code Red</a:t>
            </a:r>
            <a:r>
              <a:rPr lang="en-GB" dirty="0" smtClean="0">
                <a:latin typeface="Calibri" pitchFamily="34" charset="0"/>
              </a:rPr>
              <a:t> virus of 2001 provides a frightening example of the powerful combination of worms and Trojans. Code Red contaminated tens of thousands of computers and caused $2 billion in damages. After propagating itself using the techniques of a worm, Code Red attempted to use the coordinated power of infected machines to launch a distributed denial of service (DOS) attack against www.whitehouse.gov at predetermined date.</a:t>
            </a:r>
          </a:p>
          <a:p>
            <a:pPr marL="180975" indent="-166688"/>
            <a:r>
              <a:rPr lang="en-GB" b="1" dirty="0" smtClean="0">
                <a:latin typeface="Calibri" pitchFamily="34" charset="0"/>
              </a:rPr>
              <a:t>Backdoor.LegMir.BZ</a:t>
            </a:r>
            <a:r>
              <a:rPr lang="en-GB" dirty="0" smtClean="0">
                <a:latin typeface="Calibri" pitchFamily="34" charset="0"/>
              </a:rPr>
              <a:t> is a backdoor worm. On execution it installs </a:t>
            </a:r>
            <a:br>
              <a:rPr lang="en-GB" dirty="0" smtClean="0">
                <a:latin typeface="Calibri" pitchFamily="34" charset="0"/>
              </a:rPr>
            </a:br>
            <a:r>
              <a:rPr lang="en-GB" dirty="0" smtClean="0">
                <a:latin typeface="Calibri" pitchFamily="34" charset="0"/>
              </a:rPr>
              <a:t>itself as a legitimate program, copies itself with various names </a:t>
            </a:r>
            <a:br>
              <a:rPr lang="en-GB" dirty="0" smtClean="0">
                <a:latin typeface="Calibri" pitchFamily="34" charset="0"/>
              </a:rPr>
            </a:br>
            <a:r>
              <a:rPr lang="en-GB" dirty="0" smtClean="0">
                <a:latin typeface="Calibri" pitchFamily="34" charset="0"/>
              </a:rPr>
              <a:t>and at various locations on the infected machine, opens a port </a:t>
            </a:r>
            <a:br>
              <a:rPr lang="en-GB" dirty="0" smtClean="0">
                <a:latin typeface="Calibri" pitchFamily="34" charset="0"/>
              </a:rPr>
            </a:br>
            <a:r>
              <a:rPr lang="en-GB" dirty="0" smtClean="0">
                <a:latin typeface="Calibri" pitchFamily="34" charset="0"/>
              </a:rPr>
              <a:t>and gives unauthorised access to attackers. It also has the ability </a:t>
            </a:r>
            <a:br>
              <a:rPr lang="en-GB" dirty="0" smtClean="0">
                <a:latin typeface="Calibri" pitchFamily="34" charset="0"/>
              </a:rPr>
            </a:br>
            <a:r>
              <a:rPr lang="en-GB" dirty="0" smtClean="0">
                <a:latin typeface="Calibri" pitchFamily="34" charset="0"/>
              </a:rPr>
              <a:t>to capture passwords and send that information to the author </a:t>
            </a:r>
            <a:br>
              <a:rPr lang="en-GB" dirty="0" smtClean="0">
                <a:latin typeface="Calibri" pitchFamily="34" charset="0"/>
              </a:rPr>
            </a:br>
            <a:r>
              <a:rPr lang="en-GB" dirty="0" smtClean="0">
                <a:latin typeface="Calibri" pitchFamily="34" charset="0"/>
              </a:rPr>
              <a:t>of this program.</a:t>
            </a:r>
          </a:p>
        </p:txBody>
      </p:sp>
      <p:pic>
        <p:nvPicPr>
          <p:cNvPr id="4" name="il_fi" descr="http://www.magticom.info/wp-content/uploads/2010/05/trojan.png"/>
          <p:cNvPicPr/>
          <p:nvPr/>
        </p:nvPicPr>
        <p:blipFill>
          <a:blip r:embed="rId2" cstate="print"/>
          <a:srcRect/>
          <a:stretch>
            <a:fillRect/>
          </a:stretch>
        </p:blipFill>
        <p:spPr bwMode="auto">
          <a:xfrm>
            <a:off x="6530255" y="4581128"/>
            <a:ext cx="2434233" cy="2160240"/>
          </a:xfrm>
          <a:prstGeom prst="rect">
            <a:avLst/>
          </a:prstGeom>
          <a:noFill/>
          <a:ln w="9525">
            <a:noFill/>
            <a:miter lim="800000"/>
            <a:headEnd/>
            <a:tailEnd/>
          </a:ln>
        </p:spPr>
      </p:pic>
      <p:sp>
        <p:nvSpPr>
          <p:cNvPr id="6" name="Title 1"/>
          <p:cNvSpPr>
            <a:spLocks noGrp="1"/>
          </p:cNvSpPr>
          <p:nvPr>
            <p:ph type="title"/>
          </p:nvPr>
        </p:nvSpPr>
        <p:spPr>
          <a:xfrm>
            <a:off x="179512" y="215430"/>
            <a:ext cx="8784976" cy="549274"/>
          </a:xfrm>
        </p:spPr>
        <p:txBody>
          <a:bodyPr>
            <a:noAutofit/>
          </a:bodyPr>
          <a:lstStyle/>
          <a:p>
            <a:r>
              <a:rPr lang="en-GB" sz="1700" dirty="0"/>
              <a:t>P1.2 - Understand the impact of potential threats to IT systems - </a:t>
            </a:r>
            <a:r>
              <a:rPr lang="en-GB" sz="1700" dirty="0" smtClean="0"/>
              <a:t>Trojan</a:t>
            </a:r>
            <a:endParaRPr lang="en-GB" sz="1700" dirty="0"/>
          </a:p>
        </p:txBody>
      </p:sp>
    </p:spTree>
    <p:extLst>
      <p:ext uri="{BB962C8B-B14F-4D97-AF65-F5344CB8AC3E}">
        <p14:creationId xmlns:p14="http://schemas.microsoft.com/office/powerpoint/2010/main" val="2972796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Autofit/>
          </a:bodyPr>
          <a:lstStyle/>
          <a:p>
            <a:pPr marL="0" indent="0">
              <a:buNone/>
            </a:pPr>
            <a:r>
              <a:rPr lang="en-GB" sz="1600" dirty="0" smtClean="0">
                <a:latin typeface="Calibri" pitchFamily="34" charset="0"/>
              </a:rPr>
              <a:t>A computer worm is a self-replicating malware computer program. It uses a computer network to send copies of itself to other computers on the network, often without permission. This is due to security shortcomings on the target computer. Unlike a virus, it does not need to attach itself to an existing program. Worms almost always cause at least some harm to the network, even if only by consuming bandwidth, whereas viruses almost always corrupt or modify files on a targeted computer.</a:t>
            </a:r>
          </a:p>
          <a:p>
            <a:pPr marL="0" indent="0">
              <a:buNone/>
            </a:pPr>
            <a:r>
              <a:rPr lang="en-GB" sz="1600" dirty="0" smtClean="0">
                <a:latin typeface="Calibri" pitchFamily="34" charset="0"/>
              </a:rPr>
              <a:t>Many worms that have been created are only designed to spread, and don't attempt to alter the systems they pass through. However, as the Morris worm and </a:t>
            </a:r>
            <a:r>
              <a:rPr lang="en-GB" sz="1600" dirty="0" err="1" smtClean="0">
                <a:latin typeface="Calibri" pitchFamily="34" charset="0"/>
              </a:rPr>
              <a:t>Mydoom</a:t>
            </a:r>
            <a:r>
              <a:rPr lang="en-GB" sz="1600" dirty="0" smtClean="0">
                <a:latin typeface="Calibri" pitchFamily="34" charset="0"/>
              </a:rPr>
              <a:t> showed, the network traffic and other unintended effects can often cause major disruption. A "payload" is code designed to do more than spread the worm–it might delete files on a host system (e.g., the </a:t>
            </a:r>
            <a:r>
              <a:rPr lang="en-GB" sz="1600" dirty="0" err="1" smtClean="0">
                <a:latin typeface="Calibri" pitchFamily="34" charset="0"/>
              </a:rPr>
              <a:t>ExploreZip</a:t>
            </a:r>
            <a:r>
              <a:rPr lang="en-GB" sz="1600" dirty="0" smtClean="0">
                <a:latin typeface="Calibri" pitchFamily="34" charset="0"/>
              </a:rPr>
              <a:t> worm), encrypt files in a </a:t>
            </a:r>
            <a:r>
              <a:rPr lang="en-GB" sz="1600" dirty="0" err="1" smtClean="0">
                <a:latin typeface="Calibri" pitchFamily="34" charset="0"/>
              </a:rPr>
              <a:t>cryptoviral</a:t>
            </a:r>
            <a:r>
              <a:rPr lang="en-GB" sz="1600" dirty="0" smtClean="0">
                <a:latin typeface="Calibri" pitchFamily="34" charset="0"/>
              </a:rPr>
              <a:t> extortion attack, or send documents via e-mail. A very common payload for worms is to install a backdoor in the infected computer to allow the creation of a "zombie" computer under control of the worm author. Examples include:</a:t>
            </a:r>
          </a:p>
          <a:p>
            <a:pPr marL="180975" indent="-157163"/>
            <a:r>
              <a:rPr lang="en-GB" sz="1600" dirty="0" smtClean="0">
                <a:latin typeface="Calibri" pitchFamily="34" charset="0"/>
              </a:rPr>
              <a:t>Melissa - In 1999, hungry and curious minds downloaded a file called List.DOC in the alt.sex Usenet discussion group, assuming that they were getting free access to over 80 pornographic websites. Little did they know that the file within was responsible for mass-mailing thousands of recipients and shutting down nearly the entire Internet. Melissa spread through Microsoft Word 97 and Word 2000, mass emailing the first 50 entries from a user's address book in Outlook 97/98 when the document was opened. The Melissa worm randomly inserted quotes from The Simpsons TV show into documents on the host computer and deleted critical Windows files. The Melissa worm caused $1 billion in damages</a:t>
            </a:r>
            <a:r>
              <a:rPr lang="en-GB" sz="1600" dirty="0" smtClean="0">
                <a:latin typeface="Calibri" pitchFamily="34" charset="0"/>
              </a:rPr>
              <a:t>.</a:t>
            </a:r>
            <a:endParaRPr lang="en-GB" sz="1600" dirty="0" smtClean="0">
              <a:latin typeface="Calibri" pitchFamily="34" charset="0"/>
            </a:endParaRPr>
          </a:p>
        </p:txBody>
      </p:sp>
      <p:sp>
        <p:nvSpPr>
          <p:cNvPr id="5" name="Title 1"/>
          <p:cNvSpPr>
            <a:spLocks noGrp="1"/>
          </p:cNvSpPr>
          <p:nvPr>
            <p:ph type="title"/>
          </p:nvPr>
        </p:nvSpPr>
        <p:spPr>
          <a:xfrm>
            <a:off x="179512" y="215430"/>
            <a:ext cx="8784976" cy="549274"/>
          </a:xfrm>
        </p:spPr>
        <p:txBody>
          <a:bodyPr>
            <a:noAutofit/>
          </a:bodyPr>
          <a:lstStyle/>
          <a:p>
            <a:r>
              <a:rPr lang="en-GB" sz="1700" dirty="0"/>
              <a:t>P1.2 - Understand the impact of potential threats to IT systems - </a:t>
            </a:r>
            <a:r>
              <a:rPr lang="en-GB" sz="1700" dirty="0" smtClean="0"/>
              <a:t>Worm</a:t>
            </a:r>
            <a:endParaRPr lang="en-GB" sz="1700" dirty="0"/>
          </a:p>
        </p:txBody>
      </p:sp>
    </p:spTree>
    <p:extLst>
      <p:ext uri="{BB962C8B-B14F-4D97-AF65-F5344CB8AC3E}">
        <p14:creationId xmlns:p14="http://schemas.microsoft.com/office/powerpoint/2010/main" val="20464170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Autofit/>
          </a:bodyPr>
          <a:lstStyle/>
          <a:p>
            <a:pPr marL="180975" indent="-157163"/>
            <a:r>
              <a:rPr lang="en-GB" sz="1600" b="1" dirty="0" err="1" smtClean="0"/>
              <a:t>Nimda</a:t>
            </a:r>
            <a:r>
              <a:rPr lang="en-GB" sz="1600" dirty="0" smtClean="0"/>
              <a:t> </a:t>
            </a:r>
            <a:r>
              <a:rPr lang="en-GB" sz="1600" dirty="0" smtClean="0"/>
              <a:t>- In 2001, Nimda ("admin" backwards) infected a variety of Microsoft machines very rapidly through an email exploit. Nimda spread by finding email addresses in .html files located in the user's web cache folder and by looking at the user's email contacts as retrieved by the MAPI service. The consequences were heavy: all web related files were appended with </a:t>
            </a:r>
            <a:r>
              <a:rPr lang="en-GB" sz="1600" dirty="0" err="1" smtClean="0"/>
              <a:t>Javascript</a:t>
            </a:r>
            <a:r>
              <a:rPr lang="en-GB" sz="1600" dirty="0" smtClean="0"/>
              <a:t> that allowed further propagation of the worm, users' drives were shared without their consent, and "Guest" user accounts with Administrator privileges were created and enabled. It was estimated that Nimda caused $530 million in damages after only one week of propagation. Several months later, reports indicated that Nimda was still a threat.</a:t>
            </a:r>
          </a:p>
          <a:p>
            <a:pPr marL="180975" indent="-157163"/>
            <a:r>
              <a:rPr lang="en-GB" sz="1600" b="1" dirty="0" smtClean="0"/>
              <a:t>ILOVEYOU</a:t>
            </a:r>
            <a:r>
              <a:rPr lang="en-GB" sz="1600" dirty="0" smtClean="0"/>
              <a:t> (also known as VBS/</a:t>
            </a:r>
            <a:r>
              <a:rPr lang="en-GB" sz="1600" dirty="0" err="1" smtClean="0"/>
              <a:t>Loveletter</a:t>
            </a:r>
            <a:r>
              <a:rPr lang="en-GB" sz="1600" dirty="0" smtClean="0"/>
              <a:t> or Love Bug Worm) Users got an email in 2000 with the subject line "ILOVEYOU." If you deleted it, you were safe from one of the most costly worms in computer history. The attachment in that email, a file called LOVE-LETTER-FOR-</a:t>
            </a:r>
            <a:r>
              <a:rPr lang="en-GB" sz="1600" dirty="0" err="1" smtClean="0"/>
              <a:t>YOU.TXT.vbs</a:t>
            </a:r>
            <a:r>
              <a:rPr lang="en-GB" sz="1600" dirty="0" smtClean="0"/>
              <a:t>, started a worm that spread like wildfire by accessing email addresses found in users' Outlook contact lists. Unsuspecting recipients, believing the email to be harmless, would execute the document only to have most of their files overwritten. The net result was an estimated $5.5 billion to $8.7 billion in damages. Ten percent of all Internet-connected computers were hit. </a:t>
            </a:r>
            <a:r>
              <a:rPr lang="en-GB" sz="1600" dirty="0" err="1" smtClean="0"/>
              <a:t>Onel</a:t>
            </a:r>
            <a:r>
              <a:rPr lang="en-GB" sz="1600" dirty="0" smtClean="0"/>
              <a:t> A. de Guzman, the creator of the virus and a resident of the Philippines, had all charges dropped against him for creating the </a:t>
            </a:r>
            <a:r>
              <a:rPr lang="en-GB" sz="1600" dirty="0" smtClean="0"/>
              <a:t>worm </a:t>
            </a:r>
            <a:r>
              <a:rPr lang="en-GB" sz="1600" dirty="0" smtClean="0"/>
              <a:t>because there were no laws at the time prohibiting the creation of computer worms. </a:t>
            </a:r>
            <a:endParaRPr lang="en-GB" sz="1600" dirty="0" smtClean="0"/>
          </a:p>
          <a:p>
            <a:pPr marL="82550" lvl="2" indent="0">
              <a:buNone/>
            </a:pPr>
            <a:r>
              <a:rPr lang="en-GB" sz="1600" b="1" dirty="0"/>
              <a:t>Task </a:t>
            </a:r>
            <a:r>
              <a:rPr lang="en-GB" sz="1600" b="1" dirty="0" smtClean="0"/>
              <a:t>3 </a:t>
            </a:r>
            <a:r>
              <a:rPr lang="en-GB" sz="1600" b="1" dirty="0"/>
              <a:t>– </a:t>
            </a:r>
            <a:r>
              <a:rPr lang="en-GB" sz="1600" b="1" dirty="0" smtClean="0"/>
              <a:t>P1.2 </a:t>
            </a:r>
            <a:r>
              <a:rPr lang="en-GB" sz="1600" b="1" dirty="0"/>
              <a:t>– </a:t>
            </a:r>
            <a:r>
              <a:rPr lang="en-GB" sz="1600" dirty="0"/>
              <a:t>Produce a report that identifies the </a:t>
            </a:r>
            <a:r>
              <a:rPr lang="en-GB" sz="1600" dirty="0" smtClean="0"/>
              <a:t>threat and Impact </a:t>
            </a:r>
            <a:r>
              <a:rPr lang="en-GB" sz="1600" dirty="0"/>
              <a:t>of potential </a:t>
            </a:r>
            <a:r>
              <a:rPr lang="en-GB" sz="1600" dirty="0" smtClean="0"/>
              <a:t>virus threats </a:t>
            </a:r>
            <a:r>
              <a:rPr lang="en-GB" sz="1600" dirty="0"/>
              <a:t>to </a:t>
            </a:r>
            <a:r>
              <a:rPr lang="en-GB" sz="1600" dirty="0" smtClean="0"/>
              <a:t>organisation’s </a:t>
            </a:r>
            <a:r>
              <a:rPr lang="en-GB" sz="1600" dirty="0"/>
              <a:t>data.</a:t>
            </a:r>
          </a:p>
        </p:txBody>
      </p:sp>
      <p:sp>
        <p:nvSpPr>
          <p:cNvPr id="5" name="Title 1"/>
          <p:cNvSpPr>
            <a:spLocks noGrp="1"/>
          </p:cNvSpPr>
          <p:nvPr>
            <p:ph type="title"/>
          </p:nvPr>
        </p:nvSpPr>
        <p:spPr>
          <a:xfrm>
            <a:off x="179512" y="215430"/>
            <a:ext cx="8784976" cy="549274"/>
          </a:xfrm>
        </p:spPr>
        <p:txBody>
          <a:bodyPr>
            <a:noAutofit/>
          </a:bodyPr>
          <a:lstStyle/>
          <a:p>
            <a:r>
              <a:rPr lang="en-GB" sz="1700" dirty="0"/>
              <a:t>P1.2 - Understand the impact of potential threats to IT systems - </a:t>
            </a:r>
            <a:r>
              <a:rPr lang="en-GB" sz="1700" dirty="0" smtClean="0"/>
              <a:t>Worm</a:t>
            </a:r>
            <a:endParaRPr lang="en-GB" sz="1700" dirty="0"/>
          </a:p>
        </p:txBody>
      </p:sp>
    </p:spTree>
    <p:extLst>
      <p:ext uri="{BB962C8B-B14F-4D97-AF65-F5344CB8AC3E}">
        <p14:creationId xmlns:p14="http://schemas.microsoft.com/office/powerpoint/2010/main" val="19385305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64704"/>
            <a:ext cx="8572560" cy="5664692"/>
          </a:xfrm>
        </p:spPr>
        <p:txBody>
          <a:bodyPr>
            <a:noAutofit/>
          </a:bodyPr>
          <a:lstStyle/>
          <a:p>
            <a:pPr marL="266700" indent="-265113"/>
            <a:r>
              <a:rPr lang="en-GB" sz="1700" dirty="0" smtClean="0"/>
              <a:t>In today’s society, people have a more common way to buy and shop. People use credit cards instead of cash. They purchase goods and services online instead of at a store. Instead of going to the bank people have online bank accounts. This is called the plastic era or the wireless generation. We have the convenience and opportunity to purchase goods from around the world; to pay our bills at two o'clock in the morning; or to check our bank statement from home. </a:t>
            </a:r>
            <a:endParaRPr lang="en-GB" sz="1700" dirty="0" smtClean="0"/>
          </a:p>
          <a:p>
            <a:pPr marL="266700" indent="-265113"/>
            <a:r>
              <a:rPr lang="en-GB" sz="1700" dirty="0" smtClean="0"/>
              <a:t>Technology </a:t>
            </a:r>
            <a:r>
              <a:rPr lang="en-GB" sz="1700" dirty="0" smtClean="0"/>
              <a:t>has brought about tremendous advances but technology has also advanced the common criminal, giving birth to a new breed of criminal. This type of criminal steals someone's identity in order to commit fraudulent acts through Phishing, bin rummaging, telephone scams and </a:t>
            </a:r>
            <a:r>
              <a:rPr lang="en-GB" sz="1700" dirty="0" smtClean="0"/>
              <a:t>hacking.</a:t>
            </a:r>
          </a:p>
          <a:p>
            <a:pPr marL="266700" indent="-265113"/>
            <a:r>
              <a:rPr lang="en-GB" sz="1700" dirty="0" smtClean="0"/>
              <a:t>Thieves </a:t>
            </a:r>
            <a:r>
              <a:rPr lang="en-GB" sz="1700" dirty="0" smtClean="0"/>
              <a:t>are on the look out for our personal information so they can obtain credit cards, bank loans, utility services, wireless phone service and more by using our identity. Victims of identity theft suffer from damaged credit reports, drained bank accounts and even a criminal record. </a:t>
            </a:r>
            <a:endParaRPr lang="en-GB" sz="1700" dirty="0" smtClean="0"/>
          </a:p>
          <a:p>
            <a:pPr marL="266700" indent="-265113"/>
            <a:r>
              <a:rPr lang="en-GB" sz="1700" dirty="0" smtClean="0"/>
              <a:t>Some </a:t>
            </a:r>
            <a:r>
              <a:rPr lang="en-GB" sz="1700" dirty="0" smtClean="0"/>
              <a:t>identity thieves will give your personal information when they are arrested. This causes embarrassment to you as it creates a criminal record. Often, victims of identity theft do not find out they have been victimised until they receive their bank statement or credit card statement in the post or when they are turned down for a loan or flat rental</a:t>
            </a:r>
            <a:r>
              <a:rPr lang="en-GB" sz="1700" dirty="0" smtClean="0"/>
              <a:t>.</a:t>
            </a:r>
            <a:endParaRPr lang="en-GB" sz="1700" dirty="0"/>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P1.3 </a:t>
            </a:r>
            <a:r>
              <a:rPr lang="en-GB" sz="1700" dirty="0"/>
              <a:t>- Understand the impact of potential threats to IT systems </a:t>
            </a:r>
            <a:r>
              <a:rPr lang="en-GB" sz="1700" dirty="0" smtClean="0"/>
              <a:t>– ID Theft</a:t>
            </a:r>
            <a:endParaRPr lang="en-GB" sz="1700" dirty="0"/>
          </a:p>
        </p:txBody>
      </p:sp>
    </p:spTree>
    <p:extLst>
      <p:ext uri="{BB962C8B-B14F-4D97-AF65-F5344CB8AC3E}">
        <p14:creationId xmlns:p14="http://schemas.microsoft.com/office/powerpoint/2010/main" val="780634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00601"/>
          </a:xfrm>
        </p:spPr>
        <p:txBody>
          <a:bodyPr>
            <a:noAutofit/>
          </a:bodyPr>
          <a:lstStyle/>
          <a:p>
            <a:pPr marL="269875" indent="-255588"/>
            <a:r>
              <a:rPr lang="en-GB" sz="1700" dirty="0" smtClean="0"/>
              <a:t>Organisations </a:t>
            </a:r>
            <a:r>
              <a:rPr lang="en-GB" sz="1700" dirty="0"/>
              <a:t>collect, create and manipulate a wide range of data and information; the cost of these activities is often much higher than the organisation realises until they are lost or stolen. Everyone who works with an information system should understand their responsibility to protect the system against theft or loss and all IT professionals need to understand how to support the organisation in protecting its digital assets and hardware. This unit will enable the learner to recognise the importance of protecting systems against any security issues or failures when working with the hardware and software and providing guidance to customers on the security of their systems. Additionally, it will also ensure that learners keep the importance of security at the forefront of their activities in order to identify threats and protect the organisation and its assets as they work with the information system while working towards the qualification as well as in the work place. </a:t>
            </a:r>
          </a:p>
          <a:p>
            <a:pPr marL="269875" indent="-255588"/>
            <a:r>
              <a:rPr lang="en-GB" sz="1700" dirty="0"/>
              <a:t>The aim of this unit is to provide the learner with an understanding of the importance of securing organisational IT systems, the impact of the law on the application of security policies and the range of security threats which must be protected against with an organisation and the tools which are used to provide protection. The learner will be able to apply this knowledge to any organisation through reviewing and making recommendations for improvements.</a:t>
            </a:r>
          </a:p>
        </p:txBody>
      </p:sp>
      <p:sp>
        <p:nvSpPr>
          <p:cNvPr id="3" name="Title 2"/>
          <p:cNvSpPr>
            <a:spLocks noGrp="1"/>
          </p:cNvSpPr>
          <p:nvPr>
            <p:ph type="title"/>
          </p:nvPr>
        </p:nvSpPr>
        <p:spPr>
          <a:xfrm>
            <a:off x="230832" y="116632"/>
            <a:ext cx="8733656" cy="720080"/>
          </a:xfrm>
        </p:spPr>
        <p:txBody>
          <a:bodyPr>
            <a:normAutofit/>
          </a:bodyPr>
          <a:lstStyle/>
          <a:p>
            <a:r>
              <a:rPr lang="en-GB" dirty="0"/>
              <a:t>AIM AND PURPOSE OF THE UNIT </a:t>
            </a:r>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8715436" cy="5664122"/>
          </a:xfrm>
        </p:spPr>
        <p:txBody>
          <a:bodyPr>
            <a:noAutofit/>
          </a:bodyPr>
          <a:lstStyle/>
          <a:p>
            <a:pPr marL="287338" indent="-285750"/>
            <a:r>
              <a:rPr lang="en-GB" sz="1500" dirty="0" smtClean="0"/>
              <a:t>Computer </a:t>
            </a:r>
            <a:r>
              <a:rPr lang="en-GB" sz="1500" b="1" dirty="0" smtClean="0"/>
              <a:t>hacking</a:t>
            </a:r>
            <a:r>
              <a:rPr lang="en-GB" sz="1500" dirty="0" smtClean="0"/>
              <a:t> is the practice of modifying computer hardware and software to accomplish a goal outside of the creator’s original purpose. People who engage in computer hacking activities are often called hackers. Since the word “hack” has long been used to describe someone who is incompetent at his/her profession, some hackers claim this term is offensive and fails to give appropriate recognition to their skills.</a:t>
            </a:r>
            <a:br>
              <a:rPr lang="en-GB" sz="1500" dirty="0" smtClean="0"/>
            </a:br>
            <a:r>
              <a:rPr lang="en-GB" sz="1500" dirty="0" smtClean="0"/>
              <a:t>Computer </a:t>
            </a:r>
            <a:r>
              <a:rPr lang="en-GB" sz="1500" dirty="0" smtClean="0"/>
              <a:t>hacking is most common among teenagers and young adults, although there are many older hackers as well. Many hackers are true technology buffs who enjoy learning more about how computers work and consider computer hacking an “art” form. </a:t>
            </a:r>
            <a:r>
              <a:rPr lang="en-GB" sz="1500" dirty="0" smtClean="0"/>
              <a:t>hey </a:t>
            </a:r>
            <a:r>
              <a:rPr lang="en-GB" sz="1500" dirty="0" smtClean="0"/>
              <a:t>often enjoy programming and have expert-level skills in one particular program. For these individuals, computer hacking is a real life application of their problem-solving skills. It’s a chance to demonstrate their abilities, not an opportunity to harm others. </a:t>
            </a:r>
            <a:endParaRPr lang="en-GB" sz="1500" dirty="0" smtClean="0"/>
          </a:p>
          <a:p>
            <a:pPr marL="287338" indent="-285750"/>
            <a:r>
              <a:rPr lang="en-GB" sz="1500" dirty="0" smtClean="0"/>
              <a:t>Since </a:t>
            </a:r>
            <a:r>
              <a:rPr lang="en-GB" sz="1500" dirty="0" smtClean="0"/>
              <a:t>a large number of hackers are self-taught prodigies, some corporations actually employ computer hackers as part of their technical support staff. These individuals use their skills to find flaws in the company’s security system so that they can be repaired quickly. In many cases, this type of computer hacking helps prevent identity theft and other serious computer-related </a:t>
            </a:r>
            <a:r>
              <a:rPr lang="en-GB" sz="1500" dirty="0" smtClean="0"/>
              <a:t>crimes.</a:t>
            </a:r>
          </a:p>
          <a:p>
            <a:pPr marL="287338" indent="-285750"/>
            <a:r>
              <a:rPr lang="en-GB" sz="1500" dirty="0" smtClean="0"/>
              <a:t>Computer </a:t>
            </a:r>
            <a:r>
              <a:rPr lang="en-GB" sz="1500" dirty="0" smtClean="0"/>
              <a:t>hacking can also lead to other constructive technological developments, since many of the skills developed from hacking apply to more mainstream pursuits. For example, former hackers Dennis Ritchie and Ken Thompson went on to create the UNIX operating system in the 1970s. This system had a huge impact on the development of Linux, a free UNIX-like operating system. Shawn Fanning, the creator of Napster, is another hacker well known for his accomplishments outside of computer hacking.</a:t>
            </a:r>
            <a:endParaRPr lang="en-GB" sz="1500" dirty="0"/>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P1.3 </a:t>
            </a:r>
            <a:r>
              <a:rPr lang="en-GB" sz="1700" dirty="0"/>
              <a:t>- Understand the impact of potential threats to IT systems - </a:t>
            </a:r>
            <a:r>
              <a:rPr lang="en-GB" sz="1700" dirty="0" smtClean="0"/>
              <a:t>Hacking</a:t>
            </a:r>
            <a:endParaRPr lang="en-GB" sz="1700" dirty="0"/>
          </a:p>
        </p:txBody>
      </p:sp>
    </p:spTree>
    <p:extLst>
      <p:ext uri="{BB962C8B-B14F-4D97-AF65-F5344CB8AC3E}">
        <p14:creationId xmlns:p14="http://schemas.microsoft.com/office/powerpoint/2010/main" val="16068534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908720"/>
            <a:ext cx="8643998" cy="5592114"/>
          </a:xfrm>
        </p:spPr>
        <p:txBody>
          <a:bodyPr>
            <a:noAutofit/>
          </a:bodyPr>
          <a:lstStyle/>
          <a:p>
            <a:pPr marL="255588" indent="-255588"/>
            <a:r>
              <a:rPr lang="en-GB" sz="1600" b="1" dirty="0" smtClean="0"/>
              <a:t>Hacking</a:t>
            </a:r>
            <a:r>
              <a:rPr lang="en-GB" sz="1600" dirty="0" smtClean="0"/>
              <a:t> has many negative effects; Personal information may be leaked, Intellectual Property could be stolen, and lives can be </a:t>
            </a:r>
            <a:r>
              <a:rPr lang="en-GB" sz="1600" dirty="0" smtClean="0"/>
              <a:t>ruined. There </a:t>
            </a:r>
            <a:r>
              <a:rPr lang="en-GB" sz="1600" dirty="0" smtClean="0"/>
              <a:t>is no effective way to eliminate cracking. Any security measure put out will be circumvented sooner or later (as an example, see the </a:t>
            </a:r>
            <a:r>
              <a:rPr lang="en-GB" sz="1600" dirty="0" err="1" smtClean="0"/>
              <a:t>iPhone</a:t>
            </a:r>
            <a:r>
              <a:rPr lang="en-GB" sz="1600" dirty="0" smtClean="0"/>
              <a:t> 3G unlock). So the only way to keep unwanted criminals out is to keep your software up-to-date and protected from the outside world, i.e. firewalls. Cracking isn't always </a:t>
            </a:r>
            <a:r>
              <a:rPr lang="en-GB" sz="1600" dirty="0" smtClean="0"/>
              <a:t>bad.</a:t>
            </a:r>
          </a:p>
          <a:p>
            <a:pPr marL="255588" indent="-255588"/>
            <a:r>
              <a:rPr lang="en-GB" sz="1600" dirty="0" smtClean="0"/>
              <a:t>Some </a:t>
            </a:r>
            <a:r>
              <a:rPr lang="en-GB" sz="1600" dirty="0" smtClean="0"/>
              <a:t>people crack software or security in order to learn how to prevent it. There is a difference between good and bad though; White hat hackers vs. Black hat hackers.</a:t>
            </a:r>
          </a:p>
          <a:p>
            <a:pPr marL="255588" indent="-255588"/>
            <a:r>
              <a:rPr lang="en-GB" sz="1600" dirty="0" smtClean="0"/>
              <a:t>Hacking can take many forms and the infiltration level can vary from curiosity to espionage. Levels of hacking are usually only detected after the fact. Setting systems on Subnet masks is useful but not foolproof, firewalls involve degrees of encrypted security from 8bit to 64bit but can still be accessed. We all know the story of the </a:t>
            </a:r>
            <a:r>
              <a:rPr lang="en-GB" sz="1600" dirty="0" err="1" smtClean="0"/>
              <a:t>Norad</a:t>
            </a:r>
            <a:r>
              <a:rPr lang="en-GB" sz="1600" dirty="0" smtClean="0"/>
              <a:t> hack from the movie War Games but how close to the truth is hacking. Governments have set up agencies like CIPAV or US-CERT to determine hacking and security threats to governmental systems but businesses are less prepared. </a:t>
            </a:r>
            <a:r>
              <a:rPr lang="en-GB" sz="1600" dirty="0" smtClean="0"/>
              <a:t>For </a:t>
            </a:r>
            <a:r>
              <a:rPr lang="en-GB" sz="1600" dirty="0" smtClean="0"/>
              <a:t>information look at:</a:t>
            </a:r>
          </a:p>
          <a:p>
            <a:pPr marL="255588" indent="-255588"/>
            <a:r>
              <a:rPr lang="en-GB" sz="1600" dirty="0" smtClean="0">
                <a:hlinkClick r:id="rId2"/>
              </a:rPr>
              <a:t>http://www.wired.com/threatlevel/2009/04/fbi-spyware-pro/</a:t>
            </a:r>
            <a:endParaRPr lang="en-GB" sz="1600" dirty="0" smtClean="0"/>
          </a:p>
          <a:p>
            <a:pPr marL="255588" indent="-255588"/>
            <a:r>
              <a:rPr lang="en-GB" sz="1600" dirty="0" smtClean="0"/>
              <a:t>For a detailed explanation </a:t>
            </a:r>
            <a:r>
              <a:rPr lang="en-GB" sz="1600" dirty="0" smtClean="0"/>
              <a:t>see: </a:t>
            </a:r>
            <a:r>
              <a:rPr lang="en-GB" sz="1600" dirty="0" smtClean="0">
                <a:hlinkClick r:id="rId3"/>
              </a:rPr>
              <a:t>http</a:t>
            </a:r>
            <a:r>
              <a:rPr lang="en-GB" sz="1600" dirty="0" smtClean="0">
                <a:hlinkClick r:id="rId3"/>
              </a:rPr>
              <a:t>://technet.microsoft.com/hi-in/magazine/2005.01.anatomyofahack(en-us).aspx</a:t>
            </a:r>
            <a:r>
              <a:rPr lang="en-GB" sz="1600" dirty="0" smtClean="0"/>
              <a:t> </a:t>
            </a:r>
          </a:p>
          <a:p>
            <a:pPr marL="255588" indent="-255588"/>
            <a:endParaRPr lang="en-GB" sz="600" dirty="0"/>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P1.3 </a:t>
            </a:r>
            <a:r>
              <a:rPr lang="en-GB" sz="1700" dirty="0"/>
              <a:t>- Understand the impact of potential threats to IT systems - </a:t>
            </a:r>
            <a:r>
              <a:rPr lang="en-GB" sz="1700" dirty="0" smtClean="0"/>
              <a:t>Hacking</a:t>
            </a:r>
            <a:endParaRPr lang="en-GB" sz="1700" dirty="0"/>
          </a:p>
        </p:txBody>
      </p:sp>
    </p:spTree>
    <p:extLst>
      <p:ext uri="{BB962C8B-B14F-4D97-AF65-F5344CB8AC3E}">
        <p14:creationId xmlns:p14="http://schemas.microsoft.com/office/powerpoint/2010/main" val="37974085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712968" cy="5400600"/>
          </a:xfrm>
        </p:spPr>
        <p:txBody>
          <a:bodyPr>
            <a:noAutofit/>
          </a:bodyPr>
          <a:lstStyle/>
          <a:p>
            <a:pPr marL="255588" indent="-255588"/>
            <a:r>
              <a:rPr lang="en-GB" sz="1600" b="1" dirty="0"/>
              <a:t>Piggy backing </a:t>
            </a:r>
            <a:r>
              <a:rPr lang="en-GB" sz="1600" dirty="0"/>
              <a:t>occurs when a user with a laptop or Wi-Fi connection connects to an unprotected network server. Routers can be protected by a WEP key or WPA protection through 16 or 32 bit encryption and network protocols. But a lot of modems made by the same company have the same initial password to connect to the routers administrative functions or have no WEP or WPA protection set, allowing a user to connect and download without restrictions in the same way a user could user an unprotected Wi-Fi hotspot. </a:t>
            </a:r>
          </a:p>
          <a:p>
            <a:pPr marL="255588" indent="-255588"/>
            <a:r>
              <a:rPr lang="en-GB" sz="1600" dirty="0" smtClean="0"/>
              <a:t>Over </a:t>
            </a:r>
            <a:r>
              <a:rPr lang="en-GB" sz="1600" dirty="0" smtClean="0"/>
              <a:t>half of UK internet users have admitted using other people's Wi-Fi networks to piggyback onto the </a:t>
            </a:r>
            <a:r>
              <a:rPr lang="en-GB" sz="1600" dirty="0" smtClean="0"/>
              <a:t>internet. It </a:t>
            </a:r>
            <a:r>
              <a:rPr lang="en-GB" sz="1600" dirty="0" smtClean="0"/>
              <a:t>is estimated that 54 per cent of respondents had used someone else's wireless internet access without permission.</a:t>
            </a:r>
          </a:p>
          <a:p>
            <a:pPr marL="255588" indent="-255588"/>
            <a:r>
              <a:rPr lang="en-GB" sz="1600" dirty="0" smtClean="0"/>
              <a:t>Many internet-enabled homes fail properly to secure their wireless connection with passwords and encryption, allowing passers-by and neighbours to 'steal' their internet access.</a:t>
            </a:r>
          </a:p>
          <a:p>
            <a:pPr marL="255588" indent="-255588"/>
            <a:r>
              <a:rPr lang="en-GB" sz="1600" dirty="0" smtClean="0"/>
              <a:t>Although most businesses have security measures in place to protect their Wi-Fi networks, the protections a lot of companies take is too light to stop a determined piggy-backer. </a:t>
            </a:r>
          </a:p>
          <a:p>
            <a:pPr marL="255588" indent="-255588"/>
            <a:r>
              <a:rPr lang="en-GB" sz="1600" dirty="0" smtClean="0"/>
              <a:t>The </a:t>
            </a:r>
            <a:r>
              <a:rPr lang="en-GB" sz="1600" dirty="0" smtClean="0"/>
              <a:t>worst case scenario is an external user connecting not just to the internet through the Wi-Fi but to the network, allowing a user access and control over stored files leading to deletion, corruption and industrial espionage.</a:t>
            </a:r>
          </a:p>
          <a:p>
            <a:pPr marL="0" lvl="2" indent="0">
              <a:spcBef>
                <a:spcPts val="400"/>
              </a:spcBef>
              <a:buClr>
                <a:schemeClr val="accent1"/>
              </a:buClr>
              <a:buSzPct val="68000"/>
              <a:buNone/>
            </a:pPr>
            <a:r>
              <a:rPr lang="en-GB" sz="1600" b="1" dirty="0"/>
              <a:t>Task </a:t>
            </a:r>
            <a:r>
              <a:rPr lang="en-GB" sz="1600" b="1" dirty="0" smtClean="0"/>
              <a:t>4 </a:t>
            </a:r>
            <a:r>
              <a:rPr lang="en-GB" sz="1600" b="1" dirty="0"/>
              <a:t>– </a:t>
            </a:r>
            <a:r>
              <a:rPr lang="en-GB" sz="1600" b="1" dirty="0" smtClean="0"/>
              <a:t>P1.3 </a:t>
            </a:r>
            <a:r>
              <a:rPr lang="en-GB" sz="1600" b="1" dirty="0"/>
              <a:t>– </a:t>
            </a:r>
            <a:r>
              <a:rPr lang="en-GB" sz="1600" dirty="0"/>
              <a:t>Produce a report that identifies the threat and Impact of potential </a:t>
            </a:r>
            <a:r>
              <a:rPr lang="en-GB" sz="1600" dirty="0" smtClean="0"/>
              <a:t>ID Theft, Hacking and Piggybacking </a:t>
            </a:r>
            <a:r>
              <a:rPr lang="en-GB" sz="1600" dirty="0"/>
              <a:t>threats to </a:t>
            </a:r>
            <a:r>
              <a:rPr lang="en-GB" sz="1600" dirty="0" smtClean="0"/>
              <a:t>organisation’s resources and data</a:t>
            </a:r>
            <a:r>
              <a:rPr lang="en-GB" sz="1600" dirty="0"/>
              <a:t>.</a:t>
            </a:r>
          </a:p>
          <a:p>
            <a:pPr marL="255588" indent="-255588"/>
            <a:endParaRPr lang="en-GB" sz="1600" dirty="0"/>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P1.3 </a:t>
            </a:r>
            <a:r>
              <a:rPr lang="en-GB" sz="1700" dirty="0"/>
              <a:t>- Understand the impact of potential threats to IT systems - </a:t>
            </a:r>
            <a:r>
              <a:rPr lang="en-GB" sz="1700" dirty="0" smtClean="0"/>
              <a:t>Piggyback</a:t>
            </a:r>
            <a:endParaRPr lang="en-GB" sz="1700" dirty="0"/>
          </a:p>
        </p:txBody>
      </p:sp>
    </p:spTree>
    <p:extLst>
      <p:ext uri="{BB962C8B-B14F-4D97-AF65-F5344CB8AC3E}">
        <p14:creationId xmlns:p14="http://schemas.microsoft.com/office/powerpoint/2010/main" val="6812304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8715436" cy="4663991"/>
          </a:xfrm>
        </p:spPr>
        <p:txBody>
          <a:bodyPr>
            <a:noAutofit/>
          </a:bodyPr>
          <a:lstStyle/>
          <a:p>
            <a:r>
              <a:rPr lang="en-GB" sz="1600" dirty="0" smtClean="0"/>
              <a:t>Phishing is an e-mail fraud method in which the perpetrator sends out legitimate-looking email in an attempt to gather personal and financial information from recipients. Typically, the messages appear to come from well known and trustworthy Web sites. Web sites that are frequently spoofed by </a:t>
            </a:r>
            <a:r>
              <a:rPr lang="en-GB" sz="1600" dirty="0" err="1" smtClean="0"/>
              <a:t>phishers</a:t>
            </a:r>
            <a:r>
              <a:rPr lang="en-GB" sz="1600" dirty="0" smtClean="0"/>
              <a:t> include PayPal, eBay, MSN, Yahoo, </a:t>
            </a:r>
            <a:r>
              <a:rPr lang="en-GB" sz="1600" dirty="0" err="1" smtClean="0"/>
              <a:t>BestBuy</a:t>
            </a:r>
            <a:r>
              <a:rPr lang="en-GB" sz="1600" dirty="0" smtClean="0"/>
              <a:t>, and America Online. A phishing expedition, like the fishing expedition it's named for, is a speculative venture: the </a:t>
            </a:r>
            <a:r>
              <a:rPr lang="en-GB" sz="1600" dirty="0" err="1" smtClean="0"/>
              <a:t>phisher</a:t>
            </a:r>
            <a:r>
              <a:rPr lang="en-GB" sz="1600" dirty="0" smtClean="0"/>
              <a:t> puts the lure hoping to fool at least a few of the prey that encounter the bait. </a:t>
            </a:r>
            <a:r>
              <a:rPr lang="en-GB" sz="1600" dirty="0" err="1" smtClean="0"/>
              <a:t>Phishers</a:t>
            </a:r>
            <a:r>
              <a:rPr lang="en-GB" sz="1600" dirty="0" smtClean="0"/>
              <a:t> use a number of different social engineering and e-mail spoofing ploys to try to trick their victims.</a:t>
            </a:r>
          </a:p>
          <a:p>
            <a:r>
              <a:rPr lang="en-GB" sz="1600" dirty="0" smtClean="0"/>
              <a:t>In one typical case before the Federal Trade Commission (FTC), a 17-year-old male sent out messages purporting to be from AOL that said there had been a billing problem with recipients' AOL accounts. The perpetrator's e-mail used AOL logos and contained legitimate links. If recipients clicked on the "AOL Billing </a:t>
            </a:r>
            <a:r>
              <a:rPr lang="en-GB" sz="1600" dirty="0" err="1" smtClean="0"/>
              <a:t>Center</a:t>
            </a:r>
            <a:r>
              <a:rPr lang="en-GB" sz="1600" dirty="0" smtClean="0"/>
              <a:t>" link, however, they were taken to a spoofed AOL Web page that asked for personal information, including credit card numbers, personal identification numbers (</a:t>
            </a:r>
            <a:r>
              <a:rPr lang="en-GB" sz="1600" dirty="0" smtClean="0">
                <a:hlinkClick r:id="rId2"/>
              </a:rPr>
              <a:t>PIN</a:t>
            </a:r>
            <a:r>
              <a:rPr lang="en-GB" sz="1600" dirty="0" smtClean="0"/>
              <a:t>s), social security numbers, banking numbers, and passwords. This information was then used for </a:t>
            </a:r>
            <a:r>
              <a:rPr lang="en-GB" sz="1600" dirty="0" smtClean="0">
                <a:hlinkClick r:id="rId3"/>
              </a:rPr>
              <a:t>identity theft</a:t>
            </a:r>
            <a:r>
              <a:rPr lang="en-GB" sz="1600" dirty="0" smtClean="0"/>
              <a:t>.</a:t>
            </a:r>
          </a:p>
          <a:p>
            <a:r>
              <a:rPr lang="en-GB" sz="1600" dirty="0" smtClean="0"/>
              <a:t>The Trojan infects and then waits for the victim to visit his or her bank</a:t>
            </a:r>
          </a:p>
          <a:p>
            <a:r>
              <a:rPr lang="en-GB" sz="1600" dirty="0" smtClean="0"/>
              <a:t>Information is gathered by injecting additional fields into the genuine bank web page as it loads in the browser. No fake web sites are used</a:t>
            </a:r>
          </a:p>
          <a:p>
            <a:r>
              <a:rPr lang="en-GB" sz="1600" dirty="0" smtClean="0"/>
              <a:t>The SSL connection between client and bank is valid (padlock is shown and certificate chain is OK) Classical Anti virus software did not detect this threat</a:t>
            </a:r>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P1.4 </a:t>
            </a:r>
            <a:r>
              <a:rPr lang="en-GB" sz="1700" dirty="0"/>
              <a:t>- Understand the impact of potential threats to IT systems - </a:t>
            </a:r>
            <a:r>
              <a:rPr lang="en-GB" sz="1700" dirty="0" smtClean="0"/>
              <a:t>Phishing</a:t>
            </a:r>
            <a:endParaRPr lang="en-GB" sz="1700" dirty="0"/>
          </a:p>
        </p:txBody>
      </p:sp>
    </p:spTree>
    <p:extLst>
      <p:ext uri="{BB962C8B-B14F-4D97-AF65-F5344CB8AC3E}">
        <p14:creationId xmlns:p14="http://schemas.microsoft.com/office/powerpoint/2010/main" val="31825678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616624"/>
          </a:xfrm>
        </p:spPr>
        <p:txBody>
          <a:bodyPr>
            <a:noAutofit/>
          </a:bodyPr>
          <a:lstStyle/>
          <a:p>
            <a:pPr marL="0" indent="0">
              <a:spcAft>
                <a:spcPts val="600"/>
              </a:spcAft>
              <a:buNone/>
            </a:pPr>
            <a:r>
              <a:rPr lang="en-GB" sz="1600" b="1" dirty="0" smtClean="0">
                <a:latin typeface="Calibri" pitchFamily="34" charset="0"/>
              </a:rPr>
              <a:t>Adware</a:t>
            </a:r>
            <a:r>
              <a:rPr lang="en-GB" sz="1600" dirty="0" smtClean="0">
                <a:latin typeface="Calibri" pitchFamily="34" charset="0"/>
              </a:rPr>
              <a:t> is software that generates advertisements such as pop-ups on Web pages that are not part of a page's code. Adware can add links to your </a:t>
            </a:r>
            <a:r>
              <a:rPr lang="en-GB" sz="1600" dirty="0" err="1" smtClean="0">
                <a:latin typeface="Calibri" pitchFamily="34" charset="0"/>
              </a:rPr>
              <a:t>favorites</a:t>
            </a:r>
            <a:r>
              <a:rPr lang="en-GB" sz="1600" dirty="0" smtClean="0">
                <a:latin typeface="Calibri" pitchFamily="34" charset="0"/>
              </a:rPr>
              <a:t> and icons on the desktop. It will often change your home page and your search engine to sites that earn income from various advertisers. This income is dependent on how many people visit the adware site, or how many people click on the links or advertisements. Many adware programs do not give users enough notice or control.</a:t>
            </a:r>
          </a:p>
          <a:p>
            <a:pPr marL="0" indent="0">
              <a:spcAft>
                <a:spcPts val="600"/>
              </a:spcAft>
              <a:buNone/>
            </a:pPr>
            <a:r>
              <a:rPr lang="en-GB" sz="1600" dirty="0" smtClean="0">
                <a:latin typeface="Calibri" pitchFamily="34" charset="0"/>
              </a:rPr>
              <a:t>From a technical viewpoint, the most obvious problem caused by unauthorised programs is computer instability. Badly infected systems may operate very slowly, crash constantly, or not start at all. The owners of such badly infected machines may face serious problems when trying to clean up their machines. Their attempts to use popular anti-spyware software may fail if the number of items that require removal is so great that the software cannot cope with the load. Sometimes when the hijacking software is removed the computer's ability to connect to the internet may be damaged.</a:t>
            </a:r>
          </a:p>
          <a:p>
            <a:pPr marL="0" indent="0">
              <a:spcAft>
                <a:spcPts val="600"/>
              </a:spcAft>
              <a:buNone/>
            </a:pPr>
            <a:r>
              <a:rPr lang="en-GB" sz="1600" dirty="0" smtClean="0">
                <a:latin typeface="Calibri" pitchFamily="34" charset="0"/>
              </a:rPr>
              <a:t>There is also a privacy and security risk. Adware may exhibit spyware tendencies, reporting where you go on the internet, when and how often, what you enter into search engines, and what advertisements you respond to. Adware may add itself to the pop-up blocker exception list in Windows, or to the Windows Firewall exceptions.</a:t>
            </a:r>
          </a:p>
          <a:p>
            <a:pPr marL="180975" indent="-180975">
              <a:spcAft>
                <a:spcPts val="600"/>
              </a:spcAft>
            </a:pPr>
            <a:r>
              <a:rPr lang="en-GB" sz="1600" b="1" dirty="0" smtClean="0">
                <a:latin typeface="Calibri" pitchFamily="34" charset="0"/>
              </a:rPr>
              <a:t>Home page and search engine hijacking - </a:t>
            </a:r>
            <a:r>
              <a:rPr lang="en-GB" sz="1600" dirty="0" smtClean="0">
                <a:latin typeface="Calibri" pitchFamily="34" charset="0"/>
              </a:rPr>
              <a:t>When a user's preferred choice of home page or search engine is changed to an unknown site an unwary victim may be exposed </a:t>
            </a:r>
            <a:r>
              <a:rPr lang="en-GB" sz="1600" dirty="0" smtClean="0">
                <a:latin typeface="Calibri" pitchFamily="34" charset="0"/>
              </a:rPr>
              <a:t> to </a:t>
            </a:r>
            <a:r>
              <a:rPr lang="en-GB" sz="1600" dirty="0" smtClean="0">
                <a:latin typeface="Calibri" pitchFamily="34" charset="0"/>
              </a:rPr>
              <a:t>an increased risk of further malware or spyware infection. It is not </a:t>
            </a:r>
            <a:r>
              <a:rPr lang="en-GB" sz="1600" dirty="0" smtClean="0">
                <a:latin typeface="Calibri" pitchFamily="34" charset="0"/>
              </a:rPr>
              <a:t> unusual </a:t>
            </a:r>
            <a:r>
              <a:rPr lang="en-GB" sz="1600" dirty="0" smtClean="0">
                <a:latin typeface="Calibri" pitchFamily="34" charset="0"/>
              </a:rPr>
              <a:t>for malware </a:t>
            </a:r>
            <a:r>
              <a:rPr lang="en-GB" sz="1600" dirty="0" smtClean="0">
                <a:latin typeface="Calibri" pitchFamily="34" charset="0"/>
              </a:rPr>
              <a:t> sites </a:t>
            </a:r>
            <a:r>
              <a:rPr lang="en-GB" sz="1600" dirty="0" smtClean="0">
                <a:latin typeface="Calibri" pitchFamily="34" charset="0"/>
              </a:rPr>
              <a:t>to direct hijacked computers to other Web </a:t>
            </a:r>
            <a:r>
              <a:rPr lang="en-GB" sz="1600" dirty="0" smtClean="0">
                <a:latin typeface="Calibri" pitchFamily="34" charset="0"/>
              </a:rPr>
              <a:t>sites </a:t>
            </a:r>
            <a:r>
              <a:rPr lang="en-GB" sz="1600" dirty="0" smtClean="0">
                <a:latin typeface="Calibri" pitchFamily="34" charset="0"/>
              </a:rPr>
              <a:t>that </a:t>
            </a:r>
            <a:r>
              <a:rPr lang="en-GB" sz="1600" dirty="0" smtClean="0">
                <a:latin typeface="Calibri" pitchFamily="34" charset="0"/>
              </a:rPr>
              <a:t>download and </a:t>
            </a:r>
            <a:r>
              <a:rPr lang="en-GB" sz="1600" dirty="0" smtClean="0">
                <a:latin typeface="Calibri" pitchFamily="34" charset="0"/>
              </a:rPr>
              <a:t>install even more malware. There may also be </a:t>
            </a:r>
            <a:r>
              <a:rPr lang="en-GB" sz="1600" dirty="0" smtClean="0">
                <a:latin typeface="Calibri" pitchFamily="34" charset="0"/>
              </a:rPr>
              <a:t/>
            </a:r>
            <a:br>
              <a:rPr lang="en-GB" sz="1600" dirty="0" smtClean="0">
                <a:latin typeface="Calibri" pitchFamily="34" charset="0"/>
              </a:rPr>
            </a:br>
            <a:r>
              <a:rPr lang="en-GB" sz="1600" dirty="0" smtClean="0">
                <a:latin typeface="Calibri" pitchFamily="34" charset="0"/>
              </a:rPr>
              <a:t>an </a:t>
            </a:r>
            <a:r>
              <a:rPr lang="en-GB" sz="1600" dirty="0" smtClean="0">
                <a:latin typeface="Calibri" pitchFamily="34" charset="0"/>
              </a:rPr>
              <a:t>increased risk </a:t>
            </a:r>
            <a:r>
              <a:rPr lang="en-GB" sz="1600" dirty="0" smtClean="0">
                <a:latin typeface="Calibri" pitchFamily="34" charset="0"/>
              </a:rPr>
              <a:t>of exposure </a:t>
            </a:r>
            <a:r>
              <a:rPr lang="en-GB" sz="1600" dirty="0" smtClean="0">
                <a:latin typeface="Calibri" pitchFamily="34" charset="0"/>
              </a:rPr>
              <a:t>to unwanted or </a:t>
            </a:r>
            <a:r>
              <a:rPr lang="en-GB" sz="1600" dirty="0" err="1" smtClean="0">
                <a:latin typeface="Calibri" pitchFamily="34" charset="0"/>
              </a:rPr>
              <a:t>unsavory</a:t>
            </a:r>
            <a:r>
              <a:rPr lang="en-GB" sz="1600" dirty="0" smtClean="0">
                <a:latin typeface="Calibri" pitchFamily="34" charset="0"/>
              </a:rPr>
              <a:t> content such as </a:t>
            </a:r>
            <a:r>
              <a:rPr lang="en-GB" sz="1600" dirty="0" smtClean="0">
                <a:latin typeface="Calibri" pitchFamily="34" charset="0"/>
              </a:rPr>
              <a:t>gambling </a:t>
            </a:r>
            <a:r>
              <a:rPr lang="en-GB" sz="1600" dirty="0" smtClean="0">
                <a:latin typeface="Calibri" pitchFamily="34" charset="0"/>
              </a:rPr>
              <a:t>or adult </a:t>
            </a:r>
            <a:r>
              <a:rPr lang="en-GB" sz="1600" dirty="0" smtClean="0">
                <a:latin typeface="Calibri" pitchFamily="34" charset="0"/>
              </a:rPr>
              <a:t> links </a:t>
            </a:r>
            <a:r>
              <a:rPr lang="en-GB" sz="1600" dirty="0" smtClean="0">
                <a:latin typeface="Calibri" pitchFamily="34" charset="0"/>
              </a:rPr>
              <a:t>via advertisements or sponsored links</a:t>
            </a:r>
            <a:r>
              <a:rPr lang="en-GB" sz="1600" dirty="0" smtClean="0">
                <a:latin typeface="Calibri" pitchFamily="34" charset="0"/>
              </a:rPr>
              <a:t>.</a:t>
            </a:r>
            <a:endParaRPr lang="en-GB" sz="1600" dirty="0" smtClean="0">
              <a:latin typeface="Calibri" pitchFamily="34" charset="0"/>
            </a:endParaRPr>
          </a:p>
        </p:txBody>
      </p:sp>
      <p:sp>
        <p:nvSpPr>
          <p:cNvPr id="6" name="Title 1"/>
          <p:cNvSpPr txBox="1">
            <a:spLocks/>
          </p:cNvSpPr>
          <p:nvPr/>
        </p:nvSpPr>
        <p:spPr>
          <a:xfrm>
            <a:off x="179512" y="116632"/>
            <a:ext cx="8784976" cy="54927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P1.4 - Understand the impact of potential threats to IT systems - Adware</a:t>
            </a:r>
            <a:endParaRPr lang="en-GB" sz="1700" dirty="0"/>
          </a:p>
        </p:txBody>
      </p:sp>
    </p:spTree>
    <p:extLst>
      <p:ext uri="{BB962C8B-B14F-4D97-AF65-F5344CB8AC3E}">
        <p14:creationId xmlns:p14="http://schemas.microsoft.com/office/powerpoint/2010/main" val="32393080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616624"/>
          </a:xfrm>
        </p:spPr>
        <p:txBody>
          <a:bodyPr>
            <a:noAutofit/>
          </a:bodyPr>
          <a:lstStyle/>
          <a:p>
            <a:pPr marL="180975" indent="-180975">
              <a:spcAft>
                <a:spcPts val="600"/>
              </a:spcAft>
            </a:pPr>
            <a:r>
              <a:rPr lang="en-GB" sz="1800" b="1" dirty="0" smtClean="0">
                <a:latin typeface="Calibri" pitchFamily="34" charset="0"/>
              </a:rPr>
              <a:t>Tool </a:t>
            </a:r>
            <a:r>
              <a:rPr lang="en-GB" sz="1800" b="1" dirty="0" smtClean="0">
                <a:latin typeface="Calibri" pitchFamily="34" charset="0"/>
              </a:rPr>
              <a:t>bars that appear out of nowhere - </a:t>
            </a:r>
            <a:r>
              <a:rPr lang="en-GB" sz="1800" dirty="0" smtClean="0">
                <a:latin typeface="Calibri" pitchFamily="34" charset="0"/>
              </a:rPr>
              <a:t>Often such toolbars are search engine based. Sometimes they cannot be turned off permanently and reappear on reboot, and sometimes they cannot be turned off at all. Sometimes, as part of their installation, they will disable other toolbars that may already be installed – for example, if a reputable toolbar such as </a:t>
            </a:r>
            <a:r>
              <a:rPr lang="en-GB" sz="1800" dirty="0" err="1" smtClean="0">
                <a:latin typeface="Calibri" pitchFamily="34" charset="0"/>
              </a:rPr>
              <a:t>GoogleBar</a:t>
            </a:r>
            <a:r>
              <a:rPr lang="en-GB" sz="1800" dirty="0" smtClean="0">
                <a:latin typeface="Calibri" pitchFamily="34" charset="0"/>
              </a:rPr>
              <a:t>, or AltaVista's toolbar is installed the hijacker will turn off those toolbars to remove competition.</a:t>
            </a:r>
          </a:p>
          <a:p>
            <a:pPr marL="180975" indent="-180975">
              <a:spcAft>
                <a:spcPts val="600"/>
              </a:spcAft>
            </a:pPr>
            <a:r>
              <a:rPr lang="en-GB" sz="1800" b="1" dirty="0" smtClean="0">
                <a:latin typeface="Calibri" pitchFamily="34" charset="0"/>
              </a:rPr>
              <a:t>Search results</a:t>
            </a:r>
            <a:r>
              <a:rPr lang="en-GB" sz="1800" dirty="0" smtClean="0">
                <a:latin typeface="Calibri" pitchFamily="34" charset="0"/>
              </a:rPr>
              <a:t> from hijacking toolbars may be restricted to only sites that pay for positioning, otherwise known as "sponsored" results.</a:t>
            </a:r>
          </a:p>
          <a:p>
            <a:pPr marL="180975" indent="-180975">
              <a:spcAft>
                <a:spcPts val="600"/>
              </a:spcAft>
            </a:pPr>
            <a:r>
              <a:rPr lang="en-GB" sz="1800" b="1" dirty="0" smtClean="0">
                <a:latin typeface="Calibri" pitchFamily="34" charset="0"/>
              </a:rPr>
              <a:t>Pop-up windows - </a:t>
            </a:r>
            <a:r>
              <a:rPr lang="en-GB" sz="1800" dirty="0" smtClean="0">
                <a:latin typeface="Calibri" pitchFamily="34" charset="0"/>
              </a:rPr>
              <a:t>Pop-up advertisements can be very intrusive. Sometimes they interfere with Web </a:t>
            </a:r>
            <a:r>
              <a:rPr lang="en-GB" sz="1800" dirty="0" smtClean="0">
                <a:latin typeface="Calibri" pitchFamily="34" charset="0"/>
              </a:rPr>
              <a:t> browsing </a:t>
            </a:r>
            <a:r>
              <a:rPr lang="en-GB" sz="1800" dirty="0" smtClean="0">
                <a:latin typeface="Calibri" pitchFamily="34" charset="0"/>
              </a:rPr>
              <a:t>by taking over the entire computer screen. They can be difficult or impossible to close. In </a:t>
            </a:r>
            <a:r>
              <a:rPr lang="en-GB" sz="1800" dirty="0" smtClean="0">
                <a:latin typeface="Calibri" pitchFamily="34" charset="0"/>
              </a:rPr>
              <a:t> bad </a:t>
            </a:r>
            <a:r>
              <a:rPr lang="en-GB" sz="1800" dirty="0" smtClean="0">
                <a:latin typeface="Calibri" pitchFamily="34" charset="0"/>
              </a:rPr>
              <a:t>cases, many windows will appear in rapid succession, making the computer virtually unusable. </a:t>
            </a:r>
          </a:p>
          <a:p>
            <a:pPr marL="180975" indent="-180975">
              <a:spcAft>
                <a:spcPts val="600"/>
              </a:spcAft>
              <a:buNone/>
            </a:pPr>
            <a:r>
              <a:rPr lang="en-GB" sz="1800" dirty="0" smtClean="0">
                <a:latin typeface="Calibri" pitchFamily="34" charset="0"/>
              </a:rPr>
              <a:t>Examples include:</a:t>
            </a:r>
          </a:p>
          <a:p>
            <a:pPr marL="0" lvl="0" indent="0">
              <a:spcAft>
                <a:spcPts val="600"/>
              </a:spcAft>
              <a:buNone/>
            </a:pPr>
            <a:r>
              <a:rPr lang="en-GB" sz="1800" u="sng" dirty="0" smtClean="0">
                <a:latin typeface="Calibri" pitchFamily="34" charset="0"/>
                <a:hlinkClick r:id="rId2" tooltip="180SearchAssistant"/>
              </a:rPr>
              <a:t>180SearchAssistant</a:t>
            </a:r>
            <a:r>
              <a:rPr lang="en-GB" sz="1800" u="sng" dirty="0" smtClean="0">
                <a:latin typeface="Calibri" pitchFamily="34" charset="0"/>
              </a:rPr>
              <a:t>, </a:t>
            </a:r>
            <a:r>
              <a:rPr lang="en-GB" sz="1800" u="sng" dirty="0" err="1" smtClean="0">
                <a:latin typeface="Calibri" pitchFamily="34" charset="0"/>
                <a:hlinkClick r:id="rId3" tooltip="Bonzi Buddy"/>
              </a:rPr>
              <a:t>Bonzi</a:t>
            </a:r>
            <a:r>
              <a:rPr lang="en-GB" sz="1800" u="sng" dirty="0" smtClean="0">
                <a:latin typeface="Calibri" pitchFamily="34" charset="0"/>
                <a:hlinkClick r:id="rId3" tooltip="Bonzi Buddy"/>
              </a:rPr>
              <a:t> Buddy</a:t>
            </a:r>
            <a:r>
              <a:rPr lang="en-GB" sz="1800" u="sng" dirty="0" smtClean="0">
                <a:latin typeface="Calibri" pitchFamily="34" charset="0"/>
              </a:rPr>
              <a:t>, </a:t>
            </a:r>
            <a:r>
              <a:rPr lang="en-GB" sz="1800" u="sng" dirty="0" err="1" smtClean="0">
                <a:latin typeface="Calibri" pitchFamily="34" charset="0"/>
                <a:hlinkClick r:id="rId4" tooltip="ClipGenie"/>
              </a:rPr>
              <a:t>ClipGenie</a:t>
            </a:r>
            <a:r>
              <a:rPr lang="en-GB" sz="1800" u="sng" dirty="0" smtClean="0">
                <a:latin typeface="Calibri" pitchFamily="34" charset="0"/>
              </a:rPr>
              <a:t>,  </a:t>
            </a:r>
            <a:r>
              <a:rPr lang="en-GB" sz="1800" u="sng" dirty="0" smtClean="0">
                <a:latin typeface="Calibri" pitchFamily="34" charset="0"/>
                <a:hlinkClick r:id="rId5" tooltip="Comet Cursor"/>
              </a:rPr>
              <a:t>Comet Cursor</a:t>
            </a:r>
            <a:r>
              <a:rPr lang="en-GB" sz="1800" u="sng" dirty="0" smtClean="0">
                <a:latin typeface="Calibri" pitchFamily="34" charset="0"/>
              </a:rPr>
              <a:t>, </a:t>
            </a:r>
            <a:r>
              <a:rPr lang="en-GB" sz="1800" u="sng" dirty="0" smtClean="0">
                <a:latin typeface="Calibri" pitchFamily="34" charset="0"/>
              </a:rPr>
              <a:t/>
            </a:r>
            <a:br>
              <a:rPr lang="en-GB" sz="1800" u="sng" dirty="0" smtClean="0">
                <a:latin typeface="Calibri" pitchFamily="34" charset="0"/>
              </a:rPr>
            </a:br>
            <a:r>
              <a:rPr lang="en-GB" sz="1800" u="sng" dirty="0" err="1" smtClean="0">
                <a:latin typeface="Calibri" pitchFamily="34" charset="0"/>
                <a:hlinkClick r:id="rId6" tooltip="Cydoor"/>
              </a:rPr>
              <a:t>Cydoor</a:t>
            </a:r>
            <a:r>
              <a:rPr lang="en-GB" sz="1800" u="sng" dirty="0" smtClean="0">
                <a:latin typeface="Calibri" pitchFamily="34" charset="0"/>
              </a:rPr>
              <a:t>, </a:t>
            </a:r>
            <a:r>
              <a:rPr lang="en-GB" sz="1800" u="sng" dirty="0" err="1" smtClean="0">
                <a:latin typeface="Calibri" pitchFamily="34" charset="0"/>
                <a:hlinkClick r:id="rId7" tooltip="DollarRevenue"/>
              </a:rPr>
              <a:t>DollarRevenue</a:t>
            </a:r>
            <a:r>
              <a:rPr lang="en-GB" sz="1800" u="sng" dirty="0" smtClean="0">
                <a:latin typeface="Calibri" pitchFamily="34" charset="0"/>
              </a:rPr>
              <a:t>, </a:t>
            </a:r>
            <a:r>
              <a:rPr lang="en-GB" sz="1800" u="sng" dirty="0" err="1" smtClean="0">
                <a:latin typeface="Calibri" pitchFamily="34" charset="0"/>
                <a:hlinkClick r:id="rId8" tooltip="ErrorSafe"/>
              </a:rPr>
              <a:t>ErrorSafe</a:t>
            </a:r>
            <a:r>
              <a:rPr lang="en-GB" sz="1800" u="sng" dirty="0" smtClean="0">
                <a:latin typeface="Calibri" pitchFamily="34" charset="0"/>
              </a:rPr>
              <a:t>, </a:t>
            </a:r>
            <a:br>
              <a:rPr lang="en-GB" sz="1800" u="sng" dirty="0" smtClean="0">
                <a:latin typeface="Calibri" pitchFamily="34" charset="0"/>
              </a:rPr>
            </a:br>
            <a:r>
              <a:rPr lang="en-GB" sz="1800" u="sng" dirty="0" smtClean="0">
                <a:latin typeface="Calibri" pitchFamily="34" charset="0"/>
                <a:hlinkClick r:id="rId9" tooltip="Claria Corporation"/>
              </a:rPr>
              <a:t>Gator</a:t>
            </a:r>
            <a:r>
              <a:rPr lang="en-GB" sz="1800" u="sng" dirty="0" smtClean="0">
                <a:latin typeface="Calibri" pitchFamily="34" charset="0"/>
              </a:rPr>
              <a:t>, </a:t>
            </a:r>
            <a:r>
              <a:rPr lang="en-GB" sz="1800" u="sng" dirty="0" smtClean="0">
                <a:latin typeface="Calibri" pitchFamily="34" charset="0"/>
                <a:hlinkClick r:id="rId10" tooltip="Security Tool"/>
              </a:rPr>
              <a:t>Security Tool</a:t>
            </a:r>
            <a:r>
              <a:rPr lang="en-GB" sz="1800" u="sng" dirty="0" smtClean="0">
                <a:latin typeface="Calibri" pitchFamily="34" charset="0"/>
              </a:rPr>
              <a:t>, </a:t>
            </a:r>
            <a:r>
              <a:rPr lang="en-GB" sz="1800" u="sng" dirty="0" err="1" smtClean="0">
                <a:latin typeface="Calibri" pitchFamily="34" charset="0"/>
                <a:hlinkClick r:id="rId11" tooltip="VirusProtectPro"/>
              </a:rPr>
              <a:t>VirusProtectPro</a:t>
            </a:r>
            <a:endParaRPr lang="en-GB" sz="1800" dirty="0">
              <a:latin typeface="Calibri" pitchFamily="34" charset="0"/>
            </a:endParaRPr>
          </a:p>
        </p:txBody>
      </p:sp>
      <p:pic>
        <p:nvPicPr>
          <p:cNvPr id="4" name="Picture 3" descr="Do not believe everything you read – the computer was NOT infected"/>
          <p:cNvPicPr/>
          <p:nvPr/>
        </p:nvPicPr>
        <p:blipFill>
          <a:blip r:embed="rId12" cstate="print"/>
          <a:srcRect/>
          <a:stretch>
            <a:fillRect/>
          </a:stretch>
        </p:blipFill>
        <p:spPr bwMode="auto">
          <a:xfrm>
            <a:off x="6156176" y="4365104"/>
            <a:ext cx="2880320" cy="2084834"/>
          </a:xfrm>
          <a:prstGeom prst="rect">
            <a:avLst/>
          </a:prstGeom>
          <a:noFill/>
          <a:ln w="9525">
            <a:noFill/>
            <a:miter lim="800000"/>
            <a:headEnd/>
            <a:tailEnd/>
          </a:ln>
        </p:spPr>
      </p:pic>
      <p:sp>
        <p:nvSpPr>
          <p:cNvPr id="6" name="Title 1"/>
          <p:cNvSpPr txBox="1">
            <a:spLocks/>
          </p:cNvSpPr>
          <p:nvPr/>
        </p:nvSpPr>
        <p:spPr>
          <a:xfrm>
            <a:off x="179512" y="215430"/>
            <a:ext cx="8784976" cy="54927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P1.4 - Understand the impact of potential threats to IT systems - Adware</a:t>
            </a:r>
            <a:endParaRPr lang="en-GB" sz="1700" dirty="0"/>
          </a:p>
        </p:txBody>
      </p:sp>
    </p:spTree>
    <p:extLst>
      <p:ext uri="{BB962C8B-B14F-4D97-AF65-F5344CB8AC3E}">
        <p14:creationId xmlns:p14="http://schemas.microsoft.com/office/powerpoint/2010/main" val="7878850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616624"/>
          </a:xfrm>
        </p:spPr>
        <p:txBody>
          <a:bodyPr>
            <a:normAutofit fontScale="62500" lnSpcReduction="20000"/>
          </a:bodyPr>
          <a:lstStyle/>
          <a:p>
            <a:pPr marL="0" indent="0">
              <a:spcAft>
                <a:spcPts val="600"/>
              </a:spcAft>
              <a:buNone/>
            </a:pPr>
            <a:r>
              <a:rPr lang="en-GB" b="1" dirty="0" smtClean="0">
                <a:latin typeface="Calibri" pitchFamily="34" charset="0"/>
              </a:rPr>
              <a:t>Spyware</a:t>
            </a:r>
            <a:r>
              <a:rPr lang="en-GB" dirty="0" smtClean="0">
                <a:latin typeface="Calibri" pitchFamily="34" charset="0"/>
              </a:rPr>
              <a:t> is software that collects and transmits user specific behaviour and information, with or without permission. Sometimes, permission to collect and transmit is </a:t>
            </a:r>
            <a:r>
              <a:rPr lang="en-GB" i="1" dirty="0" smtClean="0">
                <a:latin typeface="Calibri" pitchFamily="34" charset="0"/>
              </a:rPr>
              <a:t>assumed</a:t>
            </a:r>
            <a:r>
              <a:rPr lang="en-GB" dirty="0" smtClean="0">
                <a:latin typeface="Calibri" pitchFamily="34" charset="0"/>
              </a:rPr>
              <a:t> to have been given simply by the act of installing software or loading a Web page.</a:t>
            </a:r>
          </a:p>
          <a:p>
            <a:pPr marL="0" indent="0">
              <a:spcAft>
                <a:spcPts val="600"/>
              </a:spcAft>
              <a:buNone/>
            </a:pPr>
            <a:r>
              <a:rPr lang="en-GB" dirty="0" smtClean="0">
                <a:latin typeface="Calibri" pitchFamily="34" charset="0"/>
              </a:rPr>
              <a:t>Like ads, data collection can be okay if done with consent or for a reasonable purpose. For example, software that transmits user specific information for the legitimate purpose of confirming eligibility for updates or upgrades should not be classed as spyware. Programmers are entitled to ensure that their software is not being pirated, and that the users of pirated software are not receiving the same benefits as legitimate users.</a:t>
            </a:r>
          </a:p>
          <a:p>
            <a:pPr marL="0" indent="0">
              <a:spcAft>
                <a:spcPts val="600"/>
              </a:spcAft>
              <a:buNone/>
            </a:pPr>
            <a:r>
              <a:rPr lang="en-GB" b="1" dirty="0" smtClean="0">
                <a:latin typeface="Calibri" pitchFamily="34" charset="0"/>
              </a:rPr>
              <a:t>Spyware</a:t>
            </a:r>
            <a:r>
              <a:rPr lang="en-GB" dirty="0" smtClean="0">
                <a:latin typeface="Calibri" pitchFamily="34" charset="0"/>
              </a:rPr>
              <a:t> </a:t>
            </a:r>
            <a:r>
              <a:rPr lang="en-GB" dirty="0" smtClean="0">
                <a:latin typeface="Calibri" pitchFamily="34" charset="0"/>
              </a:rPr>
              <a:t>is a type of software intrusive camera that can be installed on computers, and which collects small pieces of information about users without their knowledge. The presence of spyware is typically hidden from the user, and can be difficult to detect. Typically, spyware is secretly installed on the user's personal computer. Sometimes, however, spywares such as keyloggers are installed by the owner of a shared, corporate, or public computer on purpose in order to secretly monitor other users, registering key presses and passwords.</a:t>
            </a:r>
          </a:p>
          <a:p>
            <a:pPr marL="0" indent="0">
              <a:spcAft>
                <a:spcPts val="600"/>
              </a:spcAft>
              <a:buNone/>
            </a:pPr>
            <a:r>
              <a:rPr lang="en-GB" dirty="0" smtClean="0">
                <a:latin typeface="Calibri" pitchFamily="34" charset="0"/>
              </a:rPr>
              <a:t>While the term </a:t>
            </a:r>
            <a:r>
              <a:rPr lang="en-GB" b="1" i="1" dirty="0" smtClean="0">
                <a:latin typeface="Calibri" pitchFamily="34" charset="0"/>
              </a:rPr>
              <a:t>spyware</a:t>
            </a:r>
            <a:r>
              <a:rPr lang="en-GB" dirty="0" smtClean="0">
                <a:latin typeface="Calibri" pitchFamily="34" charset="0"/>
              </a:rPr>
              <a:t> suggests software that secretly monitors the user's computing, the functions of spyware extend well beyond simple monitoring. Spyware programs can collect various types of personal information, such as Internet surfing habits and sites that have been visited, but can also interfere with user control of the computer in other ways, such as installing additional software and redirecting Web browser activity. Spyware is known to change computer settings, resulting in slow connection speeds, different home pages, and/or loss of Internet connection or functionality of other programs.</a:t>
            </a:r>
          </a:p>
        </p:txBody>
      </p:sp>
      <p:sp>
        <p:nvSpPr>
          <p:cNvPr id="6" name="Title 1"/>
          <p:cNvSpPr>
            <a:spLocks noGrp="1"/>
          </p:cNvSpPr>
          <p:nvPr>
            <p:ph type="title"/>
          </p:nvPr>
        </p:nvSpPr>
        <p:spPr>
          <a:xfrm>
            <a:off x="179512" y="215430"/>
            <a:ext cx="8784976" cy="549274"/>
          </a:xfrm>
        </p:spPr>
        <p:txBody>
          <a:bodyPr>
            <a:noAutofit/>
          </a:bodyPr>
          <a:lstStyle/>
          <a:p>
            <a:r>
              <a:rPr lang="en-GB" sz="1700" dirty="0" smtClean="0"/>
              <a:t>P1.4 </a:t>
            </a:r>
            <a:r>
              <a:rPr lang="en-GB" sz="1700" dirty="0"/>
              <a:t>- Understand the impact of potential threats to IT systems - </a:t>
            </a:r>
            <a:r>
              <a:rPr lang="en-GB" sz="1700" dirty="0" smtClean="0"/>
              <a:t>Spyware</a:t>
            </a:r>
            <a:endParaRPr lang="en-GB" sz="1700" dirty="0"/>
          </a:p>
        </p:txBody>
      </p:sp>
    </p:spTree>
    <p:extLst>
      <p:ext uri="{BB962C8B-B14F-4D97-AF65-F5344CB8AC3E}">
        <p14:creationId xmlns:p14="http://schemas.microsoft.com/office/powerpoint/2010/main" val="20437750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616624"/>
          </a:xfrm>
        </p:spPr>
        <p:txBody>
          <a:bodyPr>
            <a:normAutofit fontScale="55000" lnSpcReduction="20000"/>
          </a:bodyPr>
          <a:lstStyle/>
          <a:p>
            <a:pPr>
              <a:spcAft>
                <a:spcPts val="600"/>
              </a:spcAft>
              <a:buNone/>
            </a:pPr>
            <a:r>
              <a:rPr lang="en-GB" dirty="0" smtClean="0">
                <a:latin typeface="Calibri" pitchFamily="34" charset="0"/>
              </a:rPr>
              <a:t>Examples of Spyware</a:t>
            </a:r>
          </a:p>
          <a:p>
            <a:pPr marL="174625" lvl="0" indent="-174625">
              <a:spcAft>
                <a:spcPts val="600"/>
              </a:spcAft>
            </a:pPr>
            <a:r>
              <a:rPr lang="en-GB" b="1" dirty="0" smtClean="0">
                <a:latin typeface="Calibri" pitchFamily="34" charset="0"/>
              </a:rPr>
              <a:t>CoolWebSearch</a:t>
            </a:r>
            <a:r>
              <a:rPr lang="en-GB" dirty="0" smtClean="0">
                <a:latin typeface="Calibri" pitchFamily="34" charset="0"/>
              </a:rPr>
              <a:t>, a group of programs, takes advantage of Internet Explorer vulnerabilities. The package directs traffic to advertisements on Web sites including </a:t>
            </a:r>
            <a:r>
              <a:rPr lang="en-GB" i="1" dirty="0" smtClean="0">
                <a:latin typeface="Calibri" pitchFamily="34" charset="0"/>
              </a:rPr>
              <a:t>coolwebsearch.com</a:t>
            </a:r>
            <a:r>
              <a:rPr lang="en-GB" dirty="0" smtClean="0">
                <a:latin typeface="Calibri" pitchFamily="34" charset="0"/>
              </a:rPr>
              <a:t>. It displays pop-up ads, rewrites search engine results, and alters the infected computer's hosts file to direct </a:t>
            </a:r>
            <a:r>
              <a:rPr lang="en-GB" dirty="0" smtClean="0">
                <a:latin typeface="Calibri" pitchFamily="34" charset="0"/>
                <a:hlinkClick r:id="rId2" action="ppaction://hlinkfile" tooltip="Domain Name System"/>
              </a:rPr>
              <a:t>DNS</a:t>
            </a:r>
            <a:r>
              <a:rPr lang="en-GB" dirty="0" smtClean="0">
                <a:latin typeface="Calibri" pitchFamily="34" charset="0"/>
              </a:rPr>
              <a:t> lookups to these sites.</a:t>
            </a:r>
          </a:p>
          <a:p>
            <a:pPr marL="174625" lvl="0" indent="-174625">
              <a:spcAft>
                <a:spcPts val="600"/>
              </a:spcAft>
            </a:pPr>
            <a:r>
              <a:rPr lang="en-GB" b="1" dirty="0" smtClean="0">
                <a:latin typeface="Calibri" pitchFamily="34" charset="0"/>
              </a:rPr>
              <a:t>Internet Optimizer</a:t>
            </a:r>
            <a:r>
              <a:rPr lang="en-GB" dirty="0" smtClean="0">
                <a:latin typeface="Calibri" pitchFamily="34" charset="0"/>
              </a:rPr>
              <a:t>, also known as </a:t>
            </a:r>
            <a:r>
              <a:rPr lang="en-GB" b="1" dirty="0" err="1" smtClean="0">
                <a:latin typeface="Calibri" pitchFamily="34" charset="0"/>
              </a:rPr>
              <a:t>DyFuCa</a:t>
            </a:r>
            <a:r>
              <a:rPr lang="en-GB" dirty="0" smtClean="0">
                <a:latin typeface="Calibri" pitchFamily="34" charset="0"/>
              </a:rPr>
              <a:t>, redirects Internet Explorer error pages to advertising. When users follow a broken link or enter an erroneous URL, they see a page of advertisements.</a:t>
            </a:r>
          </a:p>
          <a:p>
            <a:pPr marL="174625" lvl="0" indent="-174625">
              <a:spcAft>
                <a:spcPts val="600"/>
              </a:spcAft>
            </a:pPr>
            <a:r>
              <a:rPr lang="en-GB" b="1" dirty="0" smtClean="0">
                <a:latin typeface="Calibri" pitchFamily="34" charset="0"/>
              </a:rPr>
              <a:t>HuntBar</a:t>
            </a:r>
            <a:r>
              <a:rPr lang="en-GB" dirty="0" smtClean="0">
                <a:latin typeface="Calibri" pitchFamily="34" charset="0"/>
              </a:rPr>
              <a:t>, aka </a:t>
            </a:r>
            <a:r>
              <a:rPr lang="en-GB" b="1" dirty="0" err="1" smtClean="0">
                <a:latin typeface="Calibri" pitchFamily="34" charset="0"/>
              </a:rPr>
              <a:t>WinTools</a:t>
            </a:r>
            <a:r>
              <a:rPr lang="en-GB" dirty="0" smtClean="0">
                <a:latin typeface="Calibri" pitchFamily="34" charset="0"/>
              </a:rPr>
              <a:t>, was installed by an ActiveX drive-by download at affiliate Web sites, or by advertisements displayed by other spyware programs—an example of how spyware can install more spyware. These programs add toolbars to Internet Explorer, track browsing behaviour, redirect rival references, and display advertisements.</a:t>
            </a:r>
          </a:p>
          <a:p>
            <a:pPr marL="174625" lvl="0" indent="-174625">
              <a:spcAft>
                <a:spcPts val="600"/>
              </a:spcAft>
            </a:pPr>
            <a:r>
              <a:rPr lang="en-GB" b="1" dirty="0" smtClean="0">
                <a:latin typeface="Calibri" pitchFamily="34" charset="0"/>
              </a:rPr>
              <a:t>MyWebSearch</a:t>
            </a:r>
            <a:r>
              <a:rPr lang="en-GB" dirty="0" smtClean="0">
                <a:latin typeface="Calibri" pitchFamily="34" charset="0"/>
              </a:rPr>
              <a:t> has a plug-in that displays a search toolbar near the top of a browser window, and it spies to report user search-habits. MyWebSearch is notable for installing over 210 computer settings, such as over 210 MS Windows registry keys/values. Beyond the browser plug-in, it has settings to affect Outlook, email, HTML, XML, etc. </a:t>
            </a:r>
          </a:p>
          <a:p>
            <a:pPr marL="174625" lvl="0" indent="-174625">
              <a:spcAft>
                <a:spcPts val="600"/>
              </a:spcAft>
            </a:pPr>
            <a:r>
              <a:rPr lang="en-GB" b="1" dirty="0" err="1" smtClean="0">
                <a:latin typeface="Calibri" pitchFamily="34" charset="0"/>
              </a:rPr>
              <a:t>WeatherStudio</a:t>
            </a:r>
            <a:r>
              <a:rPr lang="en-GB" dirty="0" smtClean="0">
                <a:latin typeface="Calibri" pitchFamily="34" charset="0"/>
              </a:rPr>
              <a:t> has a plug-in that displays a window-panel near the </a:t>
            </a:r>
            <a:r>
              <a:rPr lang="en-GB" i="1" dirty="0" smtClean="0">
                <a:latin typeface="Calibri" pitchFamily="34" charset="0"/>
              </a:rPr>
              <a:t>bottom</a:t>
            </a:r>
            <a:r>
              <a:rPr lang="en-GB" dirty="0" smtClean="0">
                <a:latin typeface="Calibri" pitchFamily="34" charset="0"/>
              </a:rPr>
              <a:t> of a browser window. The official website notes that it is easy to remove </a:t>
            </a:r>
            <a:r>
              <a:rPr lang="en-GB" dirty="0" err="1" smtClean="0">
                <a:latin typeface="Calibri" pitchFamily="34" charset="0"/>
              </a:rPr>
              <a:t>WeatherStudio</a:t>
            </a:r>
            <a:r>
              <a:rPr lang="en-GB" dirty="0" smtClean="0">
                <a:latin typeface="Calibri" pitchFamily="34" charset="0"/>
              </a:rPr>
              <a:t> from a computer, using its own uninstall-program.</a:t>
            </a:r>
          </a:p>
          <a:p>
            <a:pPr marL="174625" lvl="0" indent="-174625">
              <a:spcAft>
                <a:spcPts val="600"/>
              </a:spcAft>
            </a:pPr>
            <a:r>
              <a:rPr lang="en-GB" b="1" dirty="0" smtClean="0">
                <a:latin typeface="Calibri" pitchFamily="34" charset="0"/>
              </a:rPr>
              <a:t>Zango</a:t>
            </a:r>
            <a:r>
              <a:rPr lang="en-GB" dirty="0" smtClean="0">
                <a:latin typeface="Calibri" pitchFamily="34" charset="0"/>
              </a:rPr>
              <a:t> (formerly </a:t>
            </a:r>
            <a:r>
              <a:rPr lang="en-GB" b="1" dirty="0" smtClean="0">
                <a:latin typeface="Calibri" pitchFamily="34" charset="0"/>
              </a:rPr>
              <a:t>180 Solutions</a:t>
            </a:r>
            <a:r>
              <a:rPr lang="en-GB" dirty="0" smtClean="0">
                <a:latin typeface="Calibri" pitchFamily="34" charset="0"/>
              </a:rPr>
              <a:t>) transmits detailed information to advertisers about the Web sites which users visit. It also alters HTTP requests for rival advertisements linked from a Web site, so that the advertisements make unearned profit for the 180 Solutions company. It opens pop-up ads that cover over the Web sites of competing companies.</a:t>
            </a:r>
          </a:p>
          <a:p>
            <a:pPr marL="174625" indent="-174625">
              <a:spcAft>
                <a:spcPts val="600"/>
              </a:spcAft>
            </a:pPr>
            <a:r>
              <a:rPr lang="en-GB" b="1" dirty="0" err="1" smtClean="0">
                <a:latin typeface="Calibri" pitchFamily="34" charset="0"/>
              </a:rPr>
              <a:t>Zlob</a:t>
            </a:r>
            <a:r>
              <a:rPr lang="en-GB" b="1" dirty="0" smtClean="0">
                <a:latin typeface="Calibri" pitchFamily="34" charset="0"/>
              </a:rPr>
              <a:t> trojan</a:t>
            </a:r>
            <a:r>
              <a:rPr lang="en-GB" dirty="0" smtClean="0">
                <a:latin typeface="Calibri" pitchFamily="34" charset="0"/>
              </a:rPr>
              <a:t>, or just </a:t>
            </a:r>
            <a:r>
              <a:rPr lang="en-GB" b="1" dirty="0" err="1" smtClean="0">
                <a:latin typeface="Calibri" pitchFamily="34" charset="0"/>
              </a:rPr>
              <a:t>Zlob</a:t>
            </a:r>
            <a:r>
              <a:rPr lang="en-GB" dirty="0" smtClean="0">
                <a:latin typeface="Calibri" pitchFamily="34" charset="0"/>
              </a:rPr>
              <a:t>, downloads itself to a computer via an ActiveX codec and reports information back to the company. Some information can be the search-history, the Websites visited, and even keystrokes. More recently, </a:t>
            </a:r>
            <a:r>
              <a:rPr lang="en-GB" dirty="0" err="1" smtClean="0">
                <a:latin typeface="Calibri" pitchFamily="34" charset="0"/>
              </a:rPr>
              <a:t>Zlob</a:t>
            </a:r>
            <a:r>
              <a:rPr lang="en-GB" dirty="0" smtClean="0">
                <a:latin typeface="Calibri" pitchFamily="34" charset="0"/>
              </a:rPr>
              <a:t> has been known to hijack routers set to defaults.</a:t>
            </a:r>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P1.4 </a:t>
            </a:r>
            <a:r>
              <a:rPr lang="en-GB" sz="1700" dirty="0"/>
              <a:t>- Understand the impact of potential threats to IT systems - </a:t>
            </a:r>
            <a:r>
              <a:rPr lang="en-GB" sz="1700" dirty="0" smtClean="0"/>
              <a:t>Spyware</a:t>
            </a:r>
            <a:endParaRPr lang="en-GB" sz="1700" dirty="0"/>
          </a:p>
        </p:txBody>
      </p:sp>
    </p:spTree>
    <p:extLst>
      <p:ext uri="{BB962C8B-B14F-4D97-AF65-F5344CB8AC3E}">
        <p14:creationId xmlns:p14="http://schemas.microsoft.com/office/powerpoint/2010/main" val="4023932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Autofit/>
          </a:bodyPr>
          <a:lstStyle/>
          <a:p>
            <a:pPr marL="0" indent="0">
              <a:buNone/>
            </a:pPr>
            <a:r>
              <a:rPr lang="en-GB" sz="1300" b="1" dirty="0" smtClean="0"/>
              <a:t>Malware</a:t>
            </a:r>
            <a:r>
              <a:rPr lang="en-GB" sz="1300" dirty="0" smtClean="0"/>
              <a:t> is software that damages your system, causes instability such as changing settings or interfering with a computer's registry and security settings. Some adware can also be classified as spyware. For example </a:t>
            </a:r>
            <a:r>
              <a:rPr lang="en-GB" sz="1300" dirty="0" err="1" smtClean="0"/>
              <a:t>BonziBUDDY</a:t>
            </a:r>
            <a:r>
              <a:rPr lang="en-GB" sz="1300" dirty="0" smtClean="0"/>
              <a:t>, an application marketed as an "Intelligent software agent", corrupted many of the user's system files, forcing the display of many obscene advertisements (composed mostly of infected Flash coding); these and the main application logged browsing details and sent them to various third parties. </a:t>
            </a:r>
          </a:p>
          <a:p>
            <a:pPr marL="0" indent="0">
              <a:buNone/>
            </a:pPr>
            <a:r>
              <a:rPr lang="en-GB" sz="1300" dirty="0" smtClean="0"/>
              <a:t>The best-known types of malware, </a:t>
            </a:r>
            <a:r>
              <a:rPr lang="en-GB" sz="1300" i="1" dirty="0" smtClean="0"/>
              <a:t>viruses</a:t>
            </a:r>
            <a:r>
              <a:rPr lang="en-GB" sz="1300" dirty="0" smtClean="0"/>
              <a:t> and </a:t>
            </a:r>
            <a:r>
              <a:rPr lang="en-GB" sz="1300" i="1" dirty="0" smtClean="0"/>
              <a:t>worms</a:t>
            </a:r>
            <a:r>
              <a:rPr lang="en-GB" sz="1300" dirty="0" smtClean="0"/>
              <a:t>, are known for the manner in which they spread, rather than any other particular behaviour. The term </a:t>
            </a:r>
            <a:r>
              <a:rPr lang="en-GB" sz="1300" i="1" dirty="0" smtClean="0"/>
              <a:t>computer virus</a:t>
            </a:r>
            <a:r>
              <a:rPr lang="en-GB" sz="1300" dirty="0" smtClean="0"/>
              <a:t> is used for a program that has infected some executable software and that causes that </a:t>
            </a:r>
            <a:r>
              <a:rPr lang="en-GB" sz="1300" i="1" dirty="0" smtClean="0"/>
              <a:t>when run</a:t>
            </a:r>
            <a:r>
              <a:rPr lang="en-GB" sz="1300" dirty="0" smtClean="0"/>
              <a:t>, spread the virus to other executables. </a:t>
            </a:r>
          </a:p>
          <a:p>
            <a:pPr marL="0" indent="0">
              <a:buNone/>
            </a:pPr>
            <a:r>
              <a:rPr lang="en-GB" sz="1300" dirty="0" smtClean="0"/>
              <a:t>Typical examples include malware carrying computer viruses or worms.</a:t>
            </a:r>
          </a:p>
          <a:p>
            <a:pPr marL="273050" lvl="0" indent="-163513"/>
            <a:r>
              <a:rPr lang="en-GB" sz="1300" dirty="0" smtClean="0"/>
              <a:t>Albert Gonzalez was accused of masterminding a ring to use malware to steal and sell more than 170 million credit card numbers in 2006 and 2007—the largest computer fraud in history. Among the firms targeted were BJ's Wholesale Club, TJX, DSW Shoe, OfficeMax, Barnes &amp; Noble, Boston Market, Sports Authority and Forever 21.</a:t>
            </a:r>
          </a:p>
          <a:p>
            <a:pPr marL="273050" lvl="0" indent="-163513"/>
            <a:r>
              <a:rPr lang="en-GB" sz="1300" dirty="0" smtClean="0"/>
              <a:t>A Trojan horse program stole more than 1.6 million records belonging to several hundred thousand people from Monster Worldwide Inc’s job search service. The data was used by cybercriminals to craft phishing emails targeted at Monster.com users to plant additional malware on users’ PCs.</a:t>
            </a:r>
          </a:p>
          <a:p>
            <a:pPr marL="273050" lvl="0" indent="-163513"/>
            <a:r>
              <a:rPr lang="en-GB" sz="1300" dirty="0" smtClean="0"/>
              <a:t>Customers of Hannaford Bros. Co, a supermarket chain based in Maine, were victims of a data security breach involving the potential compromise of 4.2 million debit and credit cards. The company was hit by several class-action law suits.</a:t>
            </a:r>
          </a:p>
          <a:p>
            <a:pPr marL="273050" lvl="0" indent="-163513"/>
            <a:r>
              <a:rPr lang="en-GB" sz="1300" dirty="0" smtClean="0"/>
              <a:t>The </a:t>
            </a:r>
            <a:r>
              <a:rPr lang="en-GB" sz="1300" dirty="0" err="1" smtClean="0"/>
              <a:t>Torpig</a:t>
            </a:r>
            <a:r>
              <a:rPr lang="en-GB" sz="1300" dirty="0" smtClean="0"/>
              <a:t> Trojan has compromised and stolen login credentials from approximately 250,000 online bank accounts as well as a similar number of credit and debit cards. Other information such as email, and FTP accounts from numerous websites, have also been compromised and stolen.</a:t>
            </a:r>
          </a:p>
          <a:p>
            <a:pPr marL="0" indent="0">
              <a:buNone/>
            </a:pPr>
            <a:r>
              <a:rPr lang="en-GB" sz="1300" b="1" dirty="0" smtClean="0"/>
              <a:t>Task 05 </a:t>
            </a:r>
            <a:r>
              <a:rPr lang="en-GB" sz="1300" b="1" dirty="0"/>
              <a:t>- P1.4 – </a:t>
            </a:r>
            <a:r>
              <a:rPr lang="en-GB" sz="1300" dirty="0" smtClean="0"/>
              <a:t>Produce </a:t>
            </a:r>
            <a:r>
              <a:rPr lang="en-GB" sz="1300" dirty="0"/>
              <a:t>a report that identifies the threat and Impact  </a:t>
            </a:r>
            <a:r>
              <a:rPr lang="en-GB" sz="1300" dirty="0" smtClean="0"/>
              <a:t>that </a:t>
            </a:r>
            <a:r>
              <a:rPr lang="en-GB" sz="1300" b="1" dirty="0" smtClean="0"/>
              <a:t>Spyware</a:t>
            </a:r>
            <a:r>
              <a:rPr lang="en-GB" sz="1300" dirty="0"/>
              <a:t>, </a:t>
            </a:r>
            <a:r>
              <a:rPr lang="en-GB" sz="1300" b="1" dirty="0"/>
              <a:t>Adware</a:t>
            </a:r>
            <a:r>
              <a:rPr lang="en-GB" sz="1300" dirty="0"/>
              <a:t> and </a:t>
            </a:r>
            <a:r>
              <a:rPr lang="en-GB" sz="1300" b="1" dirty="0"/>
              <a:t>Malware</a:t>
            </a:r>
            <a:r>
              <a:rPr lang="en-GB" sz="1300" dirty="0"/>
              <a:t> </a:t>
            </a:r>
            <a:r>
              <a:rPr lang="en-GB" sz="1300" dirty="0" smtClean="0"/>
              <a:t>pose to organisations and </a:t>
            </a:r>
            <a:r>
              <a:rPr lang="en-GB" sz="1300" dirty="0"/>
              <a:t>describe</a:t>
            </a:r>
            <a:r>
              <a:rPr lang="en-GB" sz="1300" dirty="0" smtClean="0"/>
              <a:t> </a:t>
            </a:r>
            <a:r>
              <a:rPr lang="en-GB" sz="1300" dirty="0"/>
              <a:t>threats to an organisation’s data</a:t>
            </a:r>
            <a:r>
              <a:rPr lang="en-GB" sz="1300" dirty="0" smtClean="0"/>
              <a:t>.</a:t>
            </a:r>
            <a:endParaRPr lang="en-GB" sz="1300" dirty="0"/>
          </a:p>
        </p:txBody>
      </p:sp>
      <p:sp>
        <p:nvSpPr>
          <p:cNvPr id="6" name="Title 1"/>
          <p:cNvSpPr>
            <a:spLocks noGrp="1"/>
          </p:cNvSpPr>
          <p:nvPr>
            <p:ph type="title"/>
          </p:nvPr>
        </p:nvSpPr>
        <p:spPr>
          <a:xfrm>
            <a:off x="179512" y="215430"/>
            <a:ext cx="8784976" cy="549274"/>
          </a:xfrm>
        </p:spPr>
        <p:txBody>
          <a:bodyPr>
            <a:noAutofit/>
          </a:bodyPr>
          <a:lstStyle/>
          <a:p>
            <a:r>
              <a:rPr lang="en-GB" sz="1700" dirty="0" smtClean="0"/>
              <a:t>P1.4 </a:t>
            </a:r>
            <a:r>
              <a:rPr lang="en-GB" sz="1700" dirty="0"/>
              <a:t>- Understand the impact of potential threats to IT systems - </a:t>
            </a:r>
            <a:r>
              <a:rPr lang="en-GB" sz="1700" dirty="0" smtClean="0"/>
              <a:t>Malware</a:t>
            </a:r>
            <a:endParaRPr lang="en-GB" sz="1700" dirty="0"/>
          </a:p>
        </p:txBody>
      </p:sp>
    </p:spTree>
    <p:extLst>
      <p:ext uri="{BB962C8B-B14F-4D97-AF65-F5344CB8AC3E}">
        <p14:creationId xmlns:p14="http://schemas.microsoft.com/office/powerpoint/2010/main" val="32973606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472608"/>
          </a:xfrm>
        </p:spPr>
        <p:txBody>
          <a:bodyPr>
            <a:noAutofit/>
          </a:bodyPr>
          <a:lstStyle/>
          <a:p>
            <a:pPr marL="0" indent="0">
              <a:spcAft>
                <a:spcPts val="600"/>
              </a:spcAft>
              <a:buNone/>
            </a:pPr>
            <a:r>
              <a:rPr lang="en-GB" sz="1600" b="1" dirty="0" smtClean="0">
                <a:latin typeface="Calibri" pitchFamily="34" charset="0"/>
              </a:rPr>
              <a:t>Page Jacking or Spyware</a:t>
            </a:r>
            <a:r>
              <a:rPr lang="en-GB" sz="1600" dirty="0" smtClean="0">
                <a:latin typeface="Calibri" pitchFamily="34" charset="0"/>
              </a:rPr>
              <a:t> is software that collects and transmits user specific behaviour and information, with or without permission. Sometimes, permission to collect and transmit is </a:t>
            </a:r>
            <a:r>
              <a:rPr lang="en-GB" sz="1600" i="1" dirty="0" smtClean="0">
                <a:latin typeface="Calibri" pitchFamily="34" charset="0"/>
              </a:rPr>
              <a:t>assumed</a:t>
            </a:r>
            <a:r>
              <a:rPr lang="en-GB" sz="1600" dirty="0" smtClean="0">
                <a:latin typeface="Calibri" pitchFamily="34" charset="0"/>
              </a:rPr>
              <a:t> to have been given simply by the act of installing software or loading a Web page.</a:t>
            </a:r>
          </a:p>
          <a:p>
            <a:pPr marL="0" indent="0">
              <a:spcAft>
                <a:spcPts val="600"/>
              </a:spcAft>
              <a:buNone/>
            </a:pPr>
            <a:r>
              <a:rPr lang="en-GB" sz="1600" dirty="0" smtClean="0">
                <a:latin typeface="Calibri" pitchFamily="34" charset="0"/>
              </a:rPr>
              <a:t>Like ads, data collection can be okay if done with consent or for a reasonable purpose. For example, software that transmits user specific information for the legitimate purpose of confirming eligibility for updates or upgrades should not be classed as spyware. Programmers are entitled to ensure that their software is not being pirated, and that the users of pirated software are not receiving the same benefits as legitimate users.</a:t>
            </a:r>
          </a:p>
          <a:p>
            <a:pPr marL="0" indent="0">
              <a:spcAft>
                <a:spcPts val="600"/>
              </a:spcAft>
              <a:buNone/>
            </a:pPr>
            <a:r>
              <a:rPr lang="en-GB" sz="1600" b="1" dirty="0" smtClean="0">
                <a:latin typeface="Calibri" pitchFamily="34" charset="0"/>
              </a:rPr>
              <a:t>Pagejacking and </a:t>
            </a:r>
            <a:r>
              <a:rPr lang="en-GB" sz="1600" dirty="0" smtClean="0">
                <a:latin typeface="Calibri" pitchFamily="34" charset="0"/>
              </a:rPr>
              <a:t> </a:t>
            </a:r>
            <a:r>
              <a:rPr lang="en-GB" sz="1600" b="1" dirty="0" smtClean="0">
                <a:latin typeface="Calibri" pitchFamily="34" charset="0"/>
              </a:rPr>
              <a:t>Spyware</a:t>
            </a:r>
            <a:r>
              <a:rPr lang="en-GB" sz="1600" dirty="0" smtClean="0">
                <a:latin typeface="Calibri" pitchFamily="34" charset="0"/>
              </a:rPr>
              <a:t> is a type of software intrusive camera that can be installed on computers, and which collects small pieces of information about users without their knowledge. The presence of spyware is typically hidden from the user, and can be difficult to detect. Typically, spyware is secretly installed on the user's personal computer. Sometimes, however, spywares such as keyloggers are installed by the owner of a shared, corporate, or public computer on purpose in order to secretly monitor other users, registering key presses and passwords.</a:t>
            </a:r>
          </a:p>
          <a:p>
            <a:pPr marL="0" indent="0">
              <a:spcAft>
                <a:spcPts val="600"/>
              </a:spcAft>
              <a:buNone/>
            </a:pPr>
            <a:r>
              <a:rPr lang="en-GB" sz="1600" dirty="0" smtClean="0">
                <a:latin typeface="Calibri" pitchFamily="34" charset="0"/>
              </a:rPr>
              <a:t>While the term </a:t>
            </a:r>
            <a:r>
              <a:rPr lang="en-GB" sz="1600" b="1" i="1" dirty="0" smtClean="0">
                <a:latin typeface="Calibri" pitchFamily="34" charset="0"/>
              </a:rPr>
              <a:t>spyware</a:t>
            </a:r>
            <a:r>
              <a:rPr lang="en-GB" sz="1600" dirty="0" smtClean="0">
                <a:latin typeface="Calibri" pitchFamily="34" charset="0"/>
              </a:rPr>
              <a:t> suggests software that secretly monitors the user's computing, the functions of spyware extend well beyond simple monitoring. Spyware programs can collect various types of personal information, such as Internet surfing habits and sites that have been visited, but can also interfere with user control of the computer in other ways, such as installing additional software and redirecting Web browser activity. Spyware is known to change computer settings, resulting in slow connection speeds, different home pages, and/or loss of Internet connection or functionality of other programs.</a:t>
            </a:r>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P1.5 </a:t>
            </a:r>
            <a:r>
              <a:rPr lang="en-GB" sz="1700" dirty="0"/>
              <a:t>- Understand the impact of potential threats to IT systems - </a:t>
            </a:r>
            <a:r>
              <a:rPr lang="en-GB" sz="1700" dirty="0" smtClean="0"/>
              <a:t>Jacking</a:t>
            </a:r>
            <a:endParaRPr lang="en-GB" sz="1700" dirty="0"/>
          </a:p>
        </p:txBody>
      </p:sp>
    </p:spTree>
    <p:extLst>
      <p:ext uri="{BB962C8B-B14F-4D97-AF65-F5344CB8AC3E}">
        <p14:creationId xmlns:p14="http://schemas.microsoft.com/office/powerpoint/2010/main" val="2692484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21554821"/>
              </p:ext>
            </p:extLst>
          </p:nvPr>
        </p:nvGraphicFramePr>
        <p:xfrm>
          <a:off x="251522" y="764704"/>
          <a:ext cx="8712966" cy="5715000"/>
        </p:xfrm>
        <a:graphic>
          <a:graphicData uri="http://schemas.openxmlformats.org/drawingml/2006/table">
            <a:tbl>
              <a:tblPr firstRow="1" bandRow="1">
                <a:tableStyleId>{5C22544A-7EE6-4342-B048-85BDC9FD1C3A}</a:tableStyleId>
              </a:tblPr>
              <a:tblGrid>
                <a:gridCol w="235480"/>
                <a:gridCol w="1684326"/>
                <a:gridCol w="384448"/>
                <a:gridCol w="1830713"/>
                <a:gridCol w="473543"/>
                <a:gridCol w="2016224"/>
                <a:gridCol w="432048"/>
                <a:gridCol w="1656184"/>
              </a:tblGrid>
              <a:tr h="913638">
                <a:tc gridSpan="2">
                  <a:txBody>
                    <a:bodyPr/>
                    <a:lstStyle/>
                    <a:p>
                      <a:r>
                        <a:rPr kumimoji="0" lang="en-GB" sz="1100" b="1" i="0" u="none" strike="noStrike" kern="1200" baseline="0" dirty="0" smtClean="0">
                          <a:solidFill>
                            <a:schemeClr val="lt1"/>
                          </a:solidFill>
                          <a:latin typeface="+mn-lt"/>
                          <a:ea typeface="+mn-ea"/>
                          <a:cs typeface="+mn-cs"/>
                        </a:rPr>
                        <a:t>Learning Outcome (LO) </a:t>
                      </a:r>
                      <a:endParaRPr kumimoji="0" lang="en-GB" sz="1100" b="0" i="0" u="none" strike="noStrike" kern="1200" baseline="0" dirty="0" smtClean="0">
                        <a:solidFill>
                          <a:schemeClr val="lt1"/>
                        </a:solidFill>
                        <a:latin typeface="+mn-lt"/>
                        <a:ea typeface="+mn-ea"/>
                        <a:cs typeface="+mn-cs"/>
                      </a:endParaRPr>
                    </a:p>
                    <a:p>
                      <a:r>
                        <a:rPr kumimoji="0" lang="en-GB" sz="11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100" b="1" i="0" u="none" strike="noStrike" kern="1200" baseline="0" dirty="0" smtClean="0">
                          <a:solidFill>
                            <a:schemeClr val="lt1"/>
                          </a:solidFill>
                          <a:latin typeface="+mn-lt"/>
                          <a:ea typeface="+mn-ea"/>
                          <a:cs typeface="+mn-cs"/>
                        </a:rPr>
                        <a:t>Pass </a:t>
                      </a:r>
                      <a:endParaRPr kumimoji="0" lang="en-GB" sz="1100" b="0" i="0" u="none" strike="noStrike" kern="1200" baseline="0" dirty="0" smtClean="0">
                        <a:solidFill>
                          <a:schemeClr val="lt1"/>
                        </a:solidFill>
                        <a:latin typeface="+mn-lt"/>
                        <a:ea typeface="+mn-ea"/>
                        <a:cs typeface="+mn-cs"/>
                      </a:endParaRPr>
                    </a:p>
                    <a:p>
                      <a:r>
                        <a:rPr kumimoji="0" lang="en-GB" sz="1100" b="0" i="0" u="none" strike="noStrike" kern="1200" baseline="0" dirty="0" smtClean="0">
                          <a:solidFill>
                            <a:schemeClr val="lt1"/>
                          </a:solidFill>
                          <a:latin typeface="+mn-lt"/>
                          <a:ea typeface="+mn-ea"/>
                          <a:cs typeface="+mn-cs"/>
                        </a:rPr>
                        <a:t>The assessment criteria are the pass requirements for this unit. </a:t>
                      </a:r>
                    </a:p>
                    <a:p>
                      <a:r>
                        <a:rPr kumimoji="0" lang="en-GB" sz="11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gridSpan="2">
                  <a:txBody>
                    <a:bodyPr/>
                    <a:lstStyle/>
                    <a:p>
                      <a:r>
                        <a:rPr kumimoji="0" lang="en-GB" sz="1100" b="1" i="0" u="none" strike="noStrike" kern="1200" baseline="0" dirty="0" smtClean="0">
                          <a:solidFill>
                            <a:schemeClr val="lt1"/>
                          </a:solidFill>
                          <a:latin typeface="+mn-lt"/>
                          <a:ea typeface="+mn-ea"/>
                          <a:cs typeface="+mn-cs"/>
                        </a:rPr>
                        <a:t>Merit </a:t>
                      </a:r>
                      <a:endParaRPr kumimoji="0" lang="en-GB" sz="1100" b="0" i="0" u="none" strike="noStrike" kern="1200" baseline="0" dirty="0" smtClean="0">
                        <a:solidFill>
                          <a:schemeClr val="lt1"/>
                        </a:solidFill>
                        <a:latin typeface="+mn-lt"/>
                        <a:ea typeface="+mn-ea"/>
                        <a:cs typeface="+mn-cs"/>
                      </a:endParaRPr>
                    </a:p>
                    <a:p>
                      <a:r>
                        <a:rPr kumimoji="0" lang="en-GB" sz="11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hMerge="1">
                  <a:txBody>
                    <a:bodyPr/>
                    <a:lstStyle/>
                    <a:p>
                      <a:endParaRPr lang="en-GB"/>
                    </a:p>
                  </a:txBody>
                  <a:tcPr/>
                </a:tc>
                <a:tc gridSpan="2">
                  <a:txBody>
                    <a:bodyPr/>
                    <a:lstStyle/>
                    <a:p>
                      <a:r>
                        <a:rPr kumimoji="0" lang="en-GB" sz="1100" b="1" i="0" u="none" strike="noStrike" kern="1200" baseline="0" dirty="0" smtClean="0">
                          <a:solidFill>
                            <a:schemeClr val="lt1"/>
                          </a:solidFill>
                          <a:latin typeface="+mn-lt"/>
                          <a:ea typeface="+mn-ea"/>
                          <a:cs typeface="+mn-cs"/>
                        </a:rPr>
                        <a:t>Distinction </a:t>
                      </a:r>
                      <a:endParaRPr kumimoji="0" lang="en-GB" sz="1100" b="0" i="0" u="none" strike="noStrike" kern="1200" baseline="0" dirty="0" smtClean="0">
                        <a:solidFill>
                          <a:schemeClr val="lt1"/>
                        </a:solidFill>
                        <a:latin typeface="+mn-lt"/>
                        <a:ea typeface="+mn-ea"/>
                        <a:cs typeface="+mn-cs"/>
                      </a:endParaRPr>
                    </a:p>
                    <a:p>
                      <a:r>
                        <a:rPr kumimoji="0" lang="en-GB" sz="1100" b="0" i="0" u="none" strike="noStrike" kern="1200" baseline="0" dirty="0" smtClean="0">
                          <a:solidFill>
                            <a:schemeClr val="lt1"/>
                          </a:solidFill>
                          <a:latin typeface="+mn-lt"/>
                          <a:ea typeface="+mn-ea"/>
                          <a:cs typeface="+mn-cs"/>
                        </a:rPr>
                        <a:t>For distinction the evidence must show that, in addition to the pass &amp; merit criteria, the learner is able to: </a:t>
                      </a:r>
                    </a:p>
                  </a:txBody>
                  <a:tcPr/>
                </a:tc>
                <a:tc hMerge="1">
                  <a:txBody>
                    <a:bodyPr/>
                    <a:lstStyle/>
                    <a:p>
                      <a:endParaRPr lang="en-GB"/>
                    </a:p>
                  </a:txBody>
                  <a:tcPr/>
                </a:tc>
              </a:tr>
              <a:tr h="748883">
                <a:tc>
                  <a:txBody>
                    <a:bodyPr/>
                    <a:lstStyle/>
                    <a:p>
                      <a:pPr marL="0" algn="l" rtl="0" eaLnBrk="1" latinLnBrk="0" hangingPunct="1"/>
                      <a:r>
                        <a:rPr kumimoji="0" lang="en-GB" sz="1100" b="0" i="0" u="none" strike="noStrike" kern="1200" baseline="0" dirty="0" smtClean="0">
                          <a:solidFill>
                            <a:schemeClr val="dk1"/>
                          </a:solidFill>
                          <a:latin typeface="+mn-lt"/>
                          <a:ea typeface="+mn-ea"/>
                          <a:cs typeface="+mn-cs"/>
                        </a:rPr>
                        <a:t>1</a:t>
                      </a:r>
                      <a:endParaRPr kumimoji="0" lang="en-GB" sz="1100" b="0"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100" b="0" i="0" u="none" strike="noStrike" kern="1200" baseline="0" dirty="0" smtClean="0">
                          <a:solidFill>
                            <a:schemeClr val="dk1"/>
                          </a:solidFill>
                          <a:latin typeface="+mn-lt"/>
                          <a:ea typeface="+mn-ea"/>
                          <a:cs typeface="+mn-cs"/>
                        </a:rPr>
                        <a:t>Understand the impact of potential threats to IT systems </a:t>
                      </a:r>
                      <a:endParaRPr lang="en-GB" sz="1100" b="0" i="0" u="none" strike="noStrike" baseline="0" dirty="0" smtClean="0">
                        <a:solidFill>
                          <a:srgbClr val="000000"/>
                        </a:solidFill>
                        <a:latin typeface="+mn-lt"/>
                      </a:endParaRPr>
                    </a:p>
                  </a:txBody>
                  <a:tcPr>
                    <a:solidFill>
                      <a:srgbClr val="FFC000"/>
                    </a:solidFill>
                  </a:tcPr>
                </a:tc>
                <a:tc>
                  <a:txBody>
                    <a:bodyPr/>
                    <a:lstStyle/>
                    <a:p>
                      <a:r>
                        <a:rPr lang="en-GB" sz="1100" b="0" i="0" u="none" strike="noStrike" baseline="0" dirty="0" smtClean="0">
                          <a:solidFill>
                            <a:srgbClr val="000000"/>
                          </a:solidFill>
                          <a:latin typeface="+mn-lt"/>
                        </a:rPr>
                        <a:t>P1</a:t>
                      </a:r>
                    </a:p>
                  </a:txBody>
                  <a:tcPr>
                    <a:solidFill>
                      <a:srgbClr val="FFC000"/>
                    </a:solidFill>
                  </a:tcPr>
                </a:tc>
                <a:tc>
                  <a:txBody>
                    <a:bodyPr/>
                    <a:lstStyle/>
                    <a:p>
                      <a:r>
                        <a:rPr kumimoji="0" lang="en-GB" sz="1100" b="0" i="0" u="none" strike="noStrike" kern="1200" baseline="0" dirty="0" smtClean="0">
                          <a:solidFill>
                            <a:schemeClr val="dk1"/>
                          </a:solidFill>
                          <a:latin typeface="+mn-lt"/>
                          <a:ea typeface="+mn-ea"/>
                          <a:cs typeface="+mn-cs"/>
                        </a:rPr>
                        <a:t>Explain the impact of different types of threat on an organisation </a:t>
                      </a:r>
                      <a:endParaRPr lang="en-GB" sz="1100" b="0" i="0" u="none" strike="noStrike" baseline="0" dirty="0" smtClean="0">
                        <a:solidFill>
                          <a:srgbClr val="000000"/>
                        </a:solidFill>
                        <a:latin typeface="+mn-lt"/>
                      </a:endParaRPr>
                    </a:p>
                  </a:txBody>
                  <a:tcPr>
                    <a:solidFill>
                      <a:srgbClr val="FFC000"/>
                    </a:solidFill>
                  </a:tcPr>
                </a:tc>
                <a:tc>
                  <a:txBody>
                    <a:bodyPr/>
                    <a:lstStyle/>
                    <a:p>
                      <a:pPr algn="l"/>
                      <a:r>
                        <a:rPr lang="en-GB" sz="1100" b="0" i="0" u="none" strike="noStrike" baseline="0" dirty="0" smtClean="0">
                          <a:solidFill>
                            <a:srgbClr val="000000"/>
                          </a:solidFill>
                          <a:latin typeface="+mn-lt"/>
                        </a:rPr>
                        <a:t>M1 	</a:t>
                      </a:r>
                    </a:p>
                  </a:txBody>
                  <a:tcPr>
                    <a:solidFill>
                      <a:srgbClr val="FFC000"/>
                    </a:solidFill>
                  </a:tcPr>
                </a:tc>
                <a:tc>
                  <a:txBody>
                    <a:bodyPr/>
                    <a:lstStyle/>
                    <a:p>
                      <a:r>
                        <a:rPr kumimoji="0" lang="en-GB" sz="1100" b="0" i="0" u="none" strike="noStrike" kern="1200" baseline="0" dirty="0" smtClean="0">
                          <a:solidFill>
                            <a:schemeClr val="dk1"/>
                          </a:solidFill>
                          <a:latin typeface="+mn-lt"/>
                          <a:ea typeface="+mn-ea"/>
                          <a:cs typeface="+mn-cs"/>
                        </a:rPr>
                        <a:t>Compare and contrast the impact of different types of threat to different organisation types </a:t>
                      </a:r>
                      <a:endParaRPr lang="en-GB" sz="1100" b="0" i="0" u="none" strike="noStrike" baseline="0" dirty="0" smtClean="0">
                        <a:solidFill>
                          <a:srgbClr val="000000"/>
                        </a:solidFill>
                        <a:latin typeface="+mn-lt"/>
                      </a:endParaRPr>
                    </a:p>
                  </a:txBody>
                  <a:tcPr>
                    <a:solidFill>
                      <a:srgbClr val="FFC000"/>
                    </a:solidFill>
                  </a:tcPr>
                </a:tc>
                <a:tc>
                  <a:txBody>
                    <a:bodyPr/>
                    <a:lstStyle/>
                    <a:p>
                      <a:endParaRPr lang="en-GB" sz="1100" b="0" i="0" u="none" strike="noStrike" baseline="0" dirty="0" smtClean="0">
                        <a:solidFill>
                          <a:srgbClr val="000000"/>
                        </a:solidFill>
                        <a:latin typeface="+mn-lt"/>
                      </a:endParaRPr>
                    </a:p>
                  </a:txBody>
                  <a:tcPr>
                    <a:solidFill>
                      <a:srgbClr val="FFC000"/>
                    </a:solidFill>
                  </a:tcPr>
                </a:tc>
                <a:tc>
                  <a:txBody>
                    <a:bodyPr/>
                    <a:lstStyle/>
                    <a:p>
                      <a:endParaRPr lang="en-GB" sz="1100" b="0" i="0" u="none" strike="noStrike" baseline="0" dirty="0" smtClean="0">
                        <a:solidFill>
                          <a:srgbClr val="000000"/>
                        </a:solidFill>
                        <a:latin typeface="+mn-lt"/>
                      </a:endParaRPr>
                    </a:p>
                  </a:txBody>
                  <a:tcPr>
                    <a:solidFill>
                      <a:srgbClr val="FFC000"/>
                    </a:solidFill>
                  </a:tcPr>
                </a:tc>
              </a:tr>
              <a:tr h="748883">
                <a:tc rowSpan="3">
                  <a:txBody>
                    <a:bodyPr/>
                    <a:lstStyle/>
                    <a:p>
                      <a:r>
                        <a:rPr lang="en-GB" sz="1100" dirty="0" smtClean="0">
                          <a:latin typeface="+mn-lt"/>
                        </a:rPr>
                        <a:t>2</a:t>
                      </a:r>
                      <a:endParaRPr lang="en-GB" sz="1100" dirty="0">
                        <a:latin typeface="+mn-lt"/>
                      </a:endParaRPr>
                    </a:p>
                  </a:txBody>
                  <a:tcPr/>
                </a:tc>
                <a:tc rowSpan="3">
                  <a:txBody>
                    <a:bodyPr/>
                    <a:lstStyle/>
                    <a:p>
                      <a:r>
                        <a:rPr kumimoji="0" lang="en-GB" sz="1100" b="0" i="0" u="none" strike="noStrike" kern="1200" baseline="0" dirty="0" smtClean="0">
                          <a:solidFill>
                            <a:schemeClr val="dk1"/>
                          </a:solidFill>
                          <a:latin typeface="+mn-lt"/>
                          <a:ea typeface="+mn-ea"/>
                          <a:cs typeface="+mn-cs"/>
                        </a:rPr>
                        <a:t>Know how organisations can keep systems and data secure </a:t>
                      </a:r>
                      <a:endParaRPr lang="en-GB" sz="1100" b="0" i="0" u="none" strike="noStrike" baseline="0" dirty="0" smtClean="0">
                        <a:solidFill>
                          <a:srgbClr val="000000"/>
                        </a:solidFill>
                        <a:latin typeface="+mn-lt"/>
                      </a:endParaRPr>
                    </a:p>
                  </a:txBody>
                  <a:tcPr/>
                </a:tc>
                <a:tc rowSpan="2">
                  <a:txBody>
                    <a:bodyPr/>
                    <a:lstStyle/>
                    <a:p>
                      <a:r>
                        <a:rPr lang="en-GB" sz="1100" b="0" i="0" u="none" strike="noStrike" baseline="0" dirty="0" smtClean="0">
                          <a:solidFill>
                            <a:srgbClr val="000000"/>
                          </a:solidFill>
                          <a:latin typeface="+mn-lt"/>
                        </a:rPr>
                        <a:t>P2 	</a:t>
                      </a:r>
                    </a:p>
                  </a:txBody>
                  <a:tcPr/>
                </a:tc>
                <a:tc>
                  <a:txBody>
                    <a:bodyPr/>
                    <a:lstStyle/>
                    <a:p>
                      <a:r>
                        <a:rPr kumimoji="0" lang="en-GB" sz="1100" b="0" i="0" u="none" strike="noStrike" kern="1200" baseline="0" dirty="0" smtClean="0">
                          <a:solidFill>
                            <a:schemeClr val="dk1"/>
                          </a:solidFill>
                          <a:latin typeface="+mn-lt"/>
                          <a:ea typeface="+mn-ea"/>
                          <a:cs typeface="+mn-cs"/>
                        </a:rPr>
                        <a:t>Describe how physical security measures can aid in keeping systems secure </a:t>
                      </a:r>
                      <a:endParaRPr lang="en-GB" sz="1100" b="0" i="0" u="none" strike="noStrike" baseline="0" dirty="0" smtClean="0">
                        <a:solidFill>
                          <a:srgbClr val="000000"/>
                        </a:solidFill>
                        <a:latin typeface="+mn-lt"/>
                      </a:endParaRPr>
                    </a:p>
                  </a:txBody>
                  <a:tcPr/>
                </a:tc>
                <a:tc>
                  <a:txBody>
                    <a:bodyPr/>
                    <a:lstStyle/>
                    <a:p>
                      <a:pPr algn="l"/>
                      <a:r>
                        <a:rPr lang="en-GB" sz="1100" b="0" i="0" u="none" strike="noStrike" baseline="0" dirty="0" smtClean="0">
                          <a:solidFill>
                            <a:srgbClr val="000000"/>
                          </a:solidFill>
                          <a:latin typeface="+mn-lt"/>
                        </a:rPr>
                        <a:t>M2</a:t>
                      </a:r>
                    </a:p>
                  </a:txBody>
                  <a:tcPr/>
                </a:tc>
                <a:tc>
                  <a:txBody>
                    <a:bodyPr/>
                    <a:lstStyle/>
                    <a:p>
                      <a:r>
                        <a:rPr kumimoji="0" lang="en-GB" sz="1100" b="0" i="0" u="none" strike="noStrike" kern="1200" baseline="0" dirty="0" smtClean="0">
                          <a:solidFill>
                            <a:schemeClr val="dk1"/>
                          </a:solidFill>
                          <a:latin typeface="+mn-lt"/>
                          <a:ea typeface="+mn-ea"/>
                          <a:cs typeface="+mn-cs"/>
                        </a:rPr>
                        <a:t>Discuss the effectiveness of physical security measures used in an identified organisation </a:t>
                      </a:r>
                      <a:endParaRPr lang="en-GB" sz="1100" b="0" i="0" u="none" strike="noStrike" baseline="0" dirty="0" smtClean="0">
                        <a:solidFill>
                          <a:srgbClr val="000000"/>
                        </a:solidFill>
                        <a:latin typeface="+mn-lt"/>
                      </a:endParaRPr>
                    </a:p>
                  </a:txBody>
                  <a:tcPr/>
                </a:tc>
                <a:tc rowSpan="3">
                  <a:txBody>
                    <a:bodyPr/>
                    <a:lstStyle/>
                    <a:p>
                      <a:pPr algn="l"/>
                      <a:endParaRPr lang="en-GB" sz="1100" b="0" i="0" u="none" strike="noStrike" baseline="0" dirty="0" smtClean="0">
                        <a:solidFill>
                          <a:srgbClr val="000000"/>
                        </a:solidFill>
                        <a:latin typeface="+mn-lt"/>
                      </a:endParaRPr>
                    </a:p>
                  </a:txBody>
                  <a:tcPr/>
                </a:tc>
                <a:tc rowSpan="3">
                  <a:txBody>
                    <a:bodyPr/>
                    <a:lstStyle/>
                    <a:p>
                      <a:pPr algn="l"/>
                      <a:endParaRPr lang="en-GB" sz="1100" b="0" i="0" u="none" strike="noStrike" baseline="0" dirty="0" smtClean="0">
                        <a:solidFill>
                          <a:srgbClr val="000000"/>
                        </a:solidFill>
                        <a:latin typeface="+mn-lt"/>
                      </a:endParaRPr>
                    </a:p>
                  </a:txBody>
                  <a:tcPr/>
                </a:tc>
              </a:tr>
              <a:tr h="0">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r>
                        <a:rPr kumimoji="0" lang="en-GB" sz="1100" b="0" i="0" u="none" strike="noStrike" kern="1200" baseline="0" dirty="0" smtClean="0">
                          <a:solidFill>
                            <a:schemeClr val="dk1"/>
                          </a:solidFill>
                          <a:latin typeface="+mn-lt"/>
                          <a:ea typeface="+mn-ea"/>
                          <a:cs typeface="+mn-cs"/>
                        </a:rPr>
                        <a:t>Describe how software and network security can keep systems and data secure </a:t>
                      </a:r>
                      <a:endParaRPr lang="en-GB" sz="1100" b="0" i="0" u="none" strike="noStrike" baseline="0" dirty="0" smtClean="0">
                        <a:solidFill>
                          <a:srgbClr val="000000"/>
                        </a:solidFill>
                        <a:latin typeface="+mn-lt"/>
                      </a:endParaRPr>
                    </a:p>
                  </a:txBody>
                  <a:tcPr/>
                </a:tc>
                <a:tc rowSpan="2">
                  <a:txBody>
                    <a:bodyPr/>
                    <a:lstStyle/>
                    <a:p>
                      <a:pPr algn="l"/>
                      <a:r>
                        <a:rPr lang="en-GB" sz="1100" b="0" i="0" u="none" strike="noStrike" baseline="0" dirty="0" smtClean="0">
                          <a:solidFill>
                            <a:srgbClr val="000000"/>
                          </a:solidFill>
                          <a:latin typeface="+mn-lt"/>
                        </a:rPr>
                        <a:t>M3</a:t>
                      </a:r>
                    </a:p>
                  </a:txBody>
                  <a:tcPr/>
                </a:tc>
                <a:tc rowSpan="2">
                  <a:txBody>
                    <a:bodyPr/>
                    <a:lstStyle/>
                    <a:p>
                      <a:r>
                        <a:rPr kumimoji="0" lang="en-GB" sz="1100" b="0" i="0" u="none" strike="noStrike" kern="1200" baseline="0" dirty="0" smtClean="0">
                          <a:solidFill>
                            <a:schemeClr val="dk1"/>
                          </a:solidFill>
                          <a:latin typeface="+mn-lt"/>
                          <a:ea typeface="+mn-ea"/>
                          <a:cs typeface="+mn-cs"/>
                        </a:rPr>
                        <a:t>Discuss the effectiveness of software security measures used in an identified organisation </a:t>
                      </a:r>
                      <a:endParaRPr lang="en-GB" sz="1100" b="0" i="0" u="none" strike="noStrike" baseline="0" dirty="0" smtClean="0">
                        <a:solidFill>
                          <a:srgbClr val="000000"/>
                        </a:solidFill>
                        <a:latin typeface="+mn-lt"/>
                      </a:endParaRPr>
                    </a:p>
                  </a:txBody>
                  <a:tcPr/>
                </a:tc>
                <a:tc vMerge="1">
                  <a:txBody>
                    <a:bodyPr/>
                    <a:lstStyle/>
                    <a:p>
                      <a:endParaRPr lang="en-GB"/>
                    </a:p>
                  </a:txBody>
                  <a:tcPr/>
                </a:tc>
                <a:tc vMerge="1">
                  <a:txBody>
                    <a:bodyPr/>
                    <a:lstStyle/>
                    <a:p>
                      <a:endParaRPr lang="en-GB"/>
                    </a:p>
                  </a:txBody>
                  <a:tcPr/>
                </a:tc>
              </a:tr>
              <a:tr h="678987">
                <a:tc vMerge="1">
                  <a:txBody>
                    <a:bodyPr/>
                    <a:lstStyle/>
                    <a:p>
                      <a:endParaRPr lang="en-GB"/>
                    </a:p>
                  </a:txBody>
                  <a:tcPr/>
                </a:tc>
                <a:tc vMerge="1">
                  <a:txBody>
                    <a:bodyPr/>
                    <a:lstStyle/>
                    <a:p>
                      <a:endParaRPr lang="en-GB"/>
                    </a:p>
                  </a:txBody>
                  <a:tcPr/>
                </a:tc>
                <a:tc>
                  <a:txBody>
                    <a:bodyPr/>
                    <a:lstStyle/>
                    <a:p>
                      <a:r>
                        <a:rPr lang="en-GB" sz="1100" b="0" i="0" u="none" strike="noStrike" baseline="0" dirty="0" smtClean="0">
                          <a:solidFill>
                            <a:srgbClr val="000000"/>
                          </a:solidFill>
                          <a:latin typeface="+mn-lt"/>
                        </a:rPr>
                        <a:t>P3</a:t>
                      </a:r>
                    </a:p>
                  </a:txBody>
                  <a:tcPr/>
                </a:tc>
                <a:tc vMerge="1">
                  <a:txBody>
                    <a:bodyPr/>
                    <a:lstStyle/>
                    <a:p>
                      <a:endParaRPr lang="en-GB"/>
                    </a:p>
                  </a:txBody>
                  <a:tcPr/>
                </a:tc>
                <a:tc vMerge="1">
                  <a:txBody>
                    <a:bodyPr/>
                    <a:lstStyle/>
                    <a:p>
                      <a:pPr algn="l"/>
                      <a:endParaRPr lang="en-GB" sz="1400" b="0" i="0" u="none" strike="noStrike" baseline="0" dirty="0" smtClean="0">
                        <a:solidFill>
                          <a:srgbClr val="000000"/>
                        </a:solidFill>
                        <a:latin typeface="+mn-lt"/>
                      </a:endParaRPr>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913638">
                <a:tc rowSpan="5">
                  <a:txBody>
                    <a:bodyPr/>
                    <a:lstStyle/>
                    <a:p>
                      <a:r>
                        <a:rPr lang="en-GB" sz="1100" dirty="0" smtClean="0">
                          <a:latin typeface="+mn-lt"/>
                        </a:rPr>
                        <a:t>3</a:t>
                      </a:r>
                      <a:endParaRPr lang="en-GB" sz="1100" dirty="0">
                        <a:latin typeface="+mn-lt"/>
                      </a:endParaRPr>
                    </a:p>
                  </a:txBody>
                  <a:tcPr/>
                </a:tc>
                <a:tc rowSpan="5">
                  <a:txBody>
                    <a:bodyPr/>
                    <a:lstStyle/>
                    <a:p>
                      <a:r>
                        <a:rPr kumimoji="0" lang="en-GB" sz="1100" b="0" i="0" u="none" strike="noStrike" kern="1200" baseline="0" dirty="0" smtClean="0">
                          <a:solidFill>
                            <a:schemeClr val="dk1"/>
                          </a:solidFill>
                          <a:latin typeface="+mn-lt"/>
                          <a:ea typeface="+mn-ea"/>
                          <a:cs typeface="+mn-cs"/>
                        </a:rPr>
                        <a:t>Understand the organisational issues affecting the security of IT systems </a:t>
                      </a:r>
                      <a:endParaRPr lang="en-GB" sz="1100" b="0" i="0" u="none" strike="noStrike" baseline="0" dirty="0" smtClean="0">
                        <a:solidFill>
                          <a:srgbClr val="000000"/>
                        </a:solidFill>
                        <a:latin typeface="+mn-lt"/>
                      </a:endParaRPr>
                    </a:p>
                  </a:txBody>
                  <a:tcPr/>
                </a:tc>
                <a:tc>
                  <a:txBody>
                    <a:bodyPr/>
                    <a:lstStyle/>
                    <a:p>
                      <a:pPr algn="l"/>
                      <a:r>
                        <a:rPr lang="en-GB" sz="1100" b="0" i="0" u="none" strike="noStrike" baseline="0" dirty="0" smtClean="0">
                          <a:solidFill>
                            <a:srgbClr val="000000"/>
                          </a:solidFill>
                          <a:latin typeface="+mn-lt"/>
                        </a:rPr>
                        <a:t>P4</a:t>
                      </a:r>
                    </a:p>
                  </a:txBody>
                  <a:tcPr/>
                </a:tc>
                <a:tc>
                  <a:txBody>
                    <a:bodyPr/>
                    <a:lstStyle/>
                    <a:p>
                      <a:r>
                        <a:rPr kumimoji="0" lang="en-GB" sz="1100" b="0" i="0" u="none" strike="noStrike" kern="1200" baseline="0" dirty="0" smtClean="0">
                          <a:solidFill>
                            <a:schemeClr val="dk1"/>
                          </a:solidFill>
                          <a:latin typeface="+mn-lt"/>
                          <a:ea typeface="+mn-ea"/>
                          <a:cs typeface="+mn-cs"/>
                        </a:rPr>
                        <a:t>Explain the policies and guidelines for managing organisational IT security issues </a:t>
                      </a:r>
                      <a:endParaRPr lang="en-GB" sz="1100" b="0" i="0" u="none" strike="noStrike" baseline="0" dirty="0" smtClean="0">
                        <a:solidFill>
                          <a:srgbClr val="000000"/>
                        </a:solidFill>
                        <a:latin typeface="+mn-lt"/>
                      </a:endParaRPr>
                    </a:p>
                  </a:txBody>
                  <a:tcPr/>
                </a:tc>
                <a:tc rowSpan="5">
                  <a:txBody>
                    <a:bodyPr/>
                    <a:lstStyle/>
                    <a:p>
                      <a:pPr algn="l"/>
                      <a:endParaRPr lang="en-GB" sz="1100" b="0" i="0" u="none" strike="noStrike" baseline="0" dirty="0" smtClean="0">
                        <a:solidFill>
                          <a:srgbClr val="000000"/>
                        </a:solidFill>
                        <a:latin typeface="+mn-lt"/>
                      </a:endParaRPr>
                    </a:p>
                  </a:txBody>
                  <a:tcPr/>
                </a:tc>
                <a:tc rowSpan="5">
                  <a:txBody>
                    <a:bodyPr/>
                    <a:lstStyle/>
                    <a:p>
                      <a:pPr algn="l"/>
                      <a:endParaRPr lang="en-GB" sz="1100" b="0" i="0" u="none" strike="noStrike" baseline="0" dirty="0" smtClean="0">
                        <a:solidFill>
                          <a:srgbClr val="000000"/>
                        </a:solidFill>
                        <a:latin typeface="+mn-lt"/>
                      </a:endParaRPr>
                    </a:p>
                  </a:txBody>
                  <a:tcPr/>
                </a:tc>
                <a:tc rowSpan="2">
                  <a:txBody>
                    <a:bodyPr/>
                    <a:lstStyle/>
                    <a:p>
                      <a:pPr algn="l"/>
                      <a:r>
                        <a:rPr lang="en-GB" sz="1100" b="0" i="0" u="none" strike="noStrike" baseline="0" dirty="0" smtClean="0">
                          <a:solidFill>
                            <a:srgbClr val="000000"/>
                          </a:solidFill>
                          <a:latin typeface="+mn-lt"/>
                        </a:rPr>
                        <a:t>D1</a:t>
                      </a:r>
                    </a:p>
                  </a:txBody>
                  <a:tcPr/>
                </a:tc>
                <a:tc rowSpan="2">
                  <a:txBody>
                    <a:bodyPr/>
                    <a:lstStyle/>
                    <a:p>
                      <a:r>
                        <a:rPr kumimoji="0" lang="en-GB" sz="1100" b="0" i="0" u="none" strike="noStrike" kern="1200" baseline="0" dirty="0" smtClean="0">
                          <a:solidFill>
                            <a:schemeClr val="dk1"/>
                          </a:solidFill>
                          <a:latin typeface="+mn-lt"/>
                          <a:ea typeface="+mn-ea"/>
                          <a:cs typeface="+mn-cs"/>
                        </a:rPr>
                        <a:t>Recommend modifications to policies and guidelines for managing organisational IT security issues </a:t>
                      </a:r>
                      <a:endParaRPr lang="en-GB" sz="1100" b="0" i="0" u="none" strike="noStrike" baseline="0" dirty="0" smtClean="0">
                        <a:solidFill>
                          <a:srgbClr val="000000"/>
                        </a:solidFill>
                        <a:latin typeface="+mn-lt"/>
                      </a:endParaRPr>
                    </a:p>
                  </a:txBody>
                  <a:tcPr/>
                </a:tc>
              </a:tr>
              <a:tr h="329509">
                <a:tc vMerge="1">
                  <a:txBody>
                    <a:bodyPr/>
                    <a:lstStyle/>
                    <a:p>
                      <a:endParaRPr lang="en-GB"/>
                    </a:p>
                  </a:txBody>
                  <a:tcPr/>
                </a:tc>
                <a:tc vMerge="1">
                  <a:txBody>
                    <a:bodyPr/>
                    <a:lstStyle/>
                    <a:p>
                      <a:endParaRPr lang="en-GB"/>
                    </a:p>
                  </a:txBody>
                  <a:tcPr/>
                </a:tc>
                <a:tc rowSpan="2">
                  <a:txBody>
                    <a:bodyPr/>
                    <a:lstStyle/>
                    <a:p>
                      <a:pPr algn="l"/>
                      <a:r>
                        <a:rPr lang="en-GB" sz="1100" b="0" i="0" u="none" strike="noStrike" baseline="0" dirty="0" smtClean="0">
                          <a:solidFill>
                            <a:srgbClr val="000000"/>
                          </a:solidFill>
                          <a:latin typeface="+mn-lt"/>
                        </a:rPr>
                        <a:t>P5</a:t>
                      </a:r>
                    </a:p>
                  </a:txBody>
                  <a:tcPr/>
                </a:tc>
                <a:tc rowSpan="2">
                  <a:txBody>
                    <a:bodyPr/>
                    <a:lstStyle/>
                    <a:p>
                      <a:r>
                        <a:rPr kumimoji="0" lang="en-GB" sz="1100" b="0" i="0" u="none" strike="noStrike" kern="1200" baseline="0" dirty="0" smtClean="0">
                          <a:solidFill>
                            <a:schemeClr val="dk1"/>
                          </a:solidFill>
                          <a:latin typeface="+mn-lt"/>
                          <a:ea typeface="+mn-ea"/>
                          <a:cs typeface="+mn-cs"/>
                        </a:rPr>
                        <a:t>Explain how employment contracts can affect security </a:t>
                      </a:r>
                      <a:endParaRPr lang="en-GB" sz="1100" b="0" i="0" u="none" strike="noStrike" baseline="0" dirty="0" smtClean="0">
                        <a:solidFill>
                          <a:srgbClr val="000000"/>
                        </a:solidFill>
                        <a:latin typeface="+mn-lt"/>
                      </a:endParaRPr>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25669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3">
                  <a:txBody>
                    <a:bodyPr/>
                    <a:lstStyle/>
                    <a:p>
                      <a:pPr algn="l"/>
                      <a:r>
                        <a:rPr lang="en-GB" sz="1100" b="0" i="0" u="none" strike="noStrike" baseline="0" dirty="0" smtClean="0">
                          <a:solidFill>
                            <a:srgbClr val="000000"/>
                          </a:solidFill>
                          <a:latin typeface="+mn-lt"/>
                        </a:rPr>
                        <a:t>D2</a:t>
                      </a:r>
                    </a:p>
                  </a:txBody>
                  <a:tcPr/>
                </a:tc>
                <a:tc rowSpan="2">
                  <a:txBody>
                    <a:bodyPr/>
                    <a:lstStyle/>
                    <a:p>
                      <a:r>
                        <a:rPr kumimoji="0" lang="en-GB" sz="1100" b="0" i="0" u="none" strike="noStrike" kern="1200" baseline="0" dirty="0" smtClean="0">
                          <a:solidFill>
                            <a:schemeClr val="dk1"/>
                          </a:solidFill>
                          <a:latin typeface="+mn-lt"/>
                          <a:ea typeface="+mn-ea"/>
                          <a:cs typeface="+mn-cs"/>
                        </a:rPr>
                        <a:t>Review contracts of employment in an organisation and their impact on security </a:t>
                      </a:r>
                      <a:endParaRPr lang="en-GB" sz="1100" b="0" i="0" u="none" strike="noStrike" baseline="0" dirty="0" smtClean="0">
                        <a:solidFill>
                          <a:srgbClr val="000000"/>
                        </a:solidFill>
                        <a:latin typeface="+mn-lt"/>
                      </a:endParaRPr>
                    </a:p>
                  </a:txBody>
                  <a:tcPr/>
                </a:tc>
              </a:tr>
              <a:tr h="656947">
                <a:tc vMerge="1">
                  <a:txBody>
                    <a:bodyPr/>
                    <a:lstStyle/>
                    <a:p>
                      <a:endParaRPr lang="en-GB"/>
                    </a:p>
                  </a:txBody>
                  <a:tcPr/>
                </a:tc>
                <a:tc vMerge="1">
                  <a:txBody>
                    <a:bodyPr/>
                    <a:lstStyle/>
                    <a:p>
                      <a:endParaRPr lang="en-GB"/>
                    </a:p>
                  </a:txBody>
                  <a:tcPr/>
                </a:tc>
                <a:tc rowSpan="2">
                  <a:txBody>
                    <a:bodyPr/>
                    <a:lstStyle/>
                    <a:p>
                      <a:pPr algn="l"/>
                      <a:r>
                        <a:rPr lang="en-GB" sz="1100" b="0" i="0" u="none" strike="noStrike" baseline="0" dirty="0" smtClean="0">
                          <a:solidFill>
                            <a:srgbClr val="000000"/>
                          </a:solidFill>
                          <a:latin typeface="+mn-lt"/>
                        </a:rPr>
                        <a:t>P6</a:t>
                      </a:r>
                    </a:p>
                  </a:txBody>
                  <a:tcPr/>
                </a:tc>
                <a:tc rowSpan="2">
                  <a:txBody>
                    <a:bodyPr/>
                    <a:lstStyle/>
                    <a:p>
                      <a:r>
                        <a:rPr kumimoji="0" lang="en-GB" sz="1100" b="0" i="0" u="none" strike="noStrike" kern="1200" baseline="0" dirty="0" smtClean="0">
                          <a:solidFill>
                            <a:schemeClr val="dk1"/>
                          </a:solidFill>
                          <a:latin typeface="+mn-lt"/>
                          <a:ea typeface="+mn-ea"/>
                          <a:cs typeface="+mn-cs"/>
                        </a:rPr>
                        <a:t>Assess the laws related to security and privacy of data </a:t>
                      </a:r>
                      <a:endParaRPr lang="en-GB" sz="1100" b="0" i="0" u="none" strike="noStrike" baseline="0" dirty="0" smtClean="0">
                        <a:solidFill>
                          <a:srgbClr val="000000"/>
                        </a:solidFill>
                        <a:latin typeface="+mn-lt"/>
                      </a:endParaRPr>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29955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endParaRPr lang="en-GB" sz="1400" dirty="0"/>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688632"/>
          </a:xfrm>
        </p:spPr>
        <p:txBody>
          <a:bodyPr>
            <a:noAutofit/>
          </a:bodyPr>
          <a:lstStyle/>
          <a:p>
            <a:pPr marL="174625" lvl="0" indent="-174625">
              <a:spcAft>
                <a:spcPts val="600"/>
              </a:spcAft>
            </a:pPr>
            <a:r>
              <a:rPr lang="en-GB" sz="1500" b="1" dirty="0" err="1" smtClean="0"/>
              <a:t>CoolWebSearch</a:t>
            </a:r>
            <a:r>
              <a:rPr lang="en-GB" sz="1500" dirty="0" smtClean="0"/>
              <a:t>, a group of programs, takes advantage of Internet Explorer vulnerabilities. The package directs traffic to advertisements on Web sites including </a:t>
            </a:r>
            <a:r>
              <a:rPr lang="en-GB" sz="1500" i="1" dirty="0" smtClean="0"/>
              <a:t>coolwebsearch.com</a:t>
            </a:r>
            <a:r>
              <a:rPr lang="en-GB" sz="1500" dirty="0" smtClean="0"/>
              <a:t>. It displays pop-up ads, rewrites search engine results, and alters the infected computer's hosts file to direct </a:t>
            </a:r>
            <a:r>
              <a:rPr lang="en-GB" sz="1500" dirty="0" smtClean="0">
                <a:hlinkClick r:id="rId2" action="ppaction://hlinkfile" tooltip="Domain Name System"/>
              </a:rPr>
              <a:t>DNS</a:t>
            </a:r>
            <a:r>
              <a:rPr lang="en-GB" sz="1500" dirty="0" smtClean="0"/>
              <a:t> lookups to these sites.</a:t>
            </a:r>
          </a:p>
          <a:p>
            <a:pPr marL="174625" lvl="0" indent="-174625">
              <a:spcAft>
                <a:spcPts val="600"/>
              </a:spcAft>
            </a:pPr>
            <a:r>
              <a:rPr lang="en-GB" sz="1500" b="1" dirty="0" err="1" smtClean="0"/>
              <a:t>HuntBar</a:t>
            </a:r>
            <a:r>
              <a:rPr lang="en-GB" sz="1500" dirty="0" smtClean="0"/>
              <a:t>, aka </a:t>
            </a:r>
            <a:r>
              <a:rPr lang="en-GB" sz="1500" b="1" dirty="0" err="1" smtClean="0"/>
              <a:t>WinTools</a:t>
            </a:r>
            <a:r>
              <a:rPr lang="en-GB" sz="1500" dirty="0" smtClean="0"/>
              <a:t>, was installed by an ActiveX drive-by download at affiliate Web sites, or by advertisements displayed by other spyware programs—an example of how spyware can install more spyware. These programs add toolbars to Internet Explorer, track browsing behaviour, redirect rival references, and display advertisements.</a:t>
            </a:r>
          </a:p>
          <a:p>
            <a:pPr marL="174625" lvl="0" indent="-174625">
              <a:spcAft>
                <a:spcPts val="600"/>
              </a:spcAft>
            </a:pPr>
            <a:r>
              <a:rPr lang="en-GB" sz="1500" b="1" dirty="0" err="1" smtClean="0"/>
              <a:t>MyWebSearch</a:t>
            </a:r>
            <a:r>
              <a:rPr lang="en-GB" sz="1500" dirty="0" smtClean="0"/>
              <a:t> has a plug-in that displays a search toolbar near the top of a browser window, and it spies to report user search-habits. </a:t>
            </a:r>
            <a:r>
              <a:rPr lang="en-GB" sz="1500" dirty="0" err="1" smtClean="0"/>
              <a:t>MyWebSearch</a:t>
            </a:r>
            <a:r>
              <a:rPr lang="en-GB" sz="1500" dirty="0" smtClean="0"/>
              <a:t> is notable for installing over 210 computer settings, such as over 210 MS Windows registry keys/values. Beyond the browser, it has settings to affect Outlook, email, HTML, XML, etc. </a:t>
            </a:r>
          </a:p>
          <a:p>
            <a:pPr marL="174625" lvl="0" indent="-174625">
              <a:spcAft>
                <a:spcPts val="600"/>
              </a:spcAft>
            </a:pPr>
            <a:r>
              <a:rPr lang="en-GB" sz="1500" b="1" dirty="0" err="1" smtClean="0"/>
              <a:t>Zango</a:t>
            </a:r>
            <a:r>
              <a:rPr lang="en-GB" sz="1500" dirty="0" smtClean="0"/>
              <a:t> (formerly </a:t>
            </a:r>
            <a:r>
              <a:rPr lang="en-GB" sz="1500" b="1" dirty="0" smtClean="0"/>
              <a:t>180 Solutions</a:t>
            </a:r>
            <a:r>
              <a:rPr lang="en-GB" sz="1500" dirty="0" smtClean="0"/>
              <a:t>) transmits detailed information to advertisers about the Web sites which users visit. It also alters HTTP requests for rival advertisements linked from a Web site, so that the advertisements make unearned profit for the 180 Solutions company. It opens pop-up ads that cover over the Web sites of competing companies.</a:t>
            </a:r>
          </a:p>
          <a:p>
            <a:pPr marL="174625" indent="-174625">
              <a:spcAft>
                <a:spcPts val="600"/>
              </a:spcAft>
            </a:pPr>
            <a:r>
              <a:rPr lang="en-GB" sz="1500" b="1" dirty="0" err="1" smtClean="0"/>
              <a:t>Zlob</a:t>
            </a:r>
            <a:r>
              <a:rPr lang="en-GB" sz="1500" b="1" dirty="0" smtClean="0"/>
              <a:t> </a:t>
            </a:r>
            <a:r>
              <a:rPr lang="en-GB" sz="1500" b="1" dirty="0" err="1" smtClean="0"/>
              <a:t>trojan</a:t>
            </a:r>
            <a:r>
              <a:rPr lang="en-GB" sz="1500" dirty="0" smtClean="0"/>
              <a:t>, or just </a:t>
            </a:r>
            <a:r>
              <a:rPr lang="en-GB" sz="1500" b="1" dirty="0" err="1" smtClean="0"/>
              <a:t>Zlob</a:t>
            </a:r>
            <a:r>
              <a:rPr lang="en-GB" sz="1500" dirty="0" smtClean="0"/>
              <a:t>, downloads itself to a computer via an ActiveX codec and reports information back to the company. Some information can be the search-history, the Websites visited, and even keystrokes. More recently, </a:t>
            </a:r>
            <a:r>
              <a:rPr lang="en-GB" sz="1500" dirty="0" err="1" smtClean="0"/>
              <a:t>Zlob</a:t>
            </a:r>
            <a:r>
              <a:rPr lang="en-GB" sz="1500" dirty="0" smtClean="0"/>
              <a:t> has been known to hijack routers set to defaults.</a:t>
            </a:r>
            <a:endParaRPr lang="en-GB" sz="1500" dirty="0" smtClean="0"/>
          </a:p>
        </p:txBody>
      </p:sp>
      <p:sp>
        <p:nvSpPr>
          <p:cNvPr id="5" name="Title 1"/>
          <p:cNvSpPr txBox="1">
            <a:spLocks/>
          </p:cNvSpPr>
          <p:nvPr/>
        </p:nvSpPr>
        <p:spPr>
          <a:xfrm>
            <a:off x="179512" y="215430"/>
            <a:ext cx="8784976" cy="54927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P1.5 - Understand the impact of potential threats to IT systems - Jacking</a:t>
            </a:r>
            <a:endParaRPr lang="en-GB" sz="1700" dirty="0"/>
          </a:p>
        </p:txBody>
      </p:sp>
    </p:spTree>
    <p:extLst>
      <p:ext uri="{BB962C8B-B14F-4D97-AF65-F5344CB8AC3E}">
        <p14:creationId xmlns:p14="http://schemas.microsoft.com/office/powerpoint/2010/main" val="30818561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7554" y="836712"/>
            <a:ext cx="5500726" cy="5544616"/>
          </a:xfrm>
        </p:spPr>
        <p:txBody>
          <a:bodyPr>
            <a:normAutofit fontScale="77500" lnSpcReduction="20000"/>
          </a:bodyPr>
          <a:lstStyle/>
          <a:p>
            <a:pPr marL="255588" indent="-255588"/>
            <a:r>
              <a:rPr lang="en-GB" dirty="0" smtClean="0"/>
              <a:t>Most networks today are built on what is called the eggshell principle: hard on the outside and soft on the inside. This means that if an attacker can gain a foothold onto the network, the rest of the network will usually fall like dominoes.</a:t>
            </a:r>
          </a:p>
          <a:p>
            <a:pPr marL="255588" indent="-255588"/>
            <a:r>
              <a:rPr lang="en-GB" dirty="0" smtClean="0"/>
              <a:t>Once inside, the most difficult part is often to figure out what to attack next and where to go for the really juicy bits of information. It does not have to be this way. With the proper techniques, we as network administrators can achieve two crucial objectives: to make it much more difficult to gain a foothold in the first place and to make it much more difficult to use that foothold to get anywhere else on the network.</a:t>
            </a:r>
            <a:endParaRPr lang="en-GB" dirty="0"/>
          </a:p>
        </p:txBody>
      </p:sp>
      <p:pic>
        <p:nvPicPr>
          <p:cNvPr id="1026" name="Picture 2" descr="http://i.technet.microsoft.com/cc160808.fig01(en-us).gif"/>
          <p:cNvPicPr>
            <a:picLocks noChangeAspect="1" noChangeArrowheads="1"/>
          </p:cNvPicPr>
          <p:nvPr/>
        </p:nvPicPr>
        <p:blipFill>
          <a:blip r:embed="rId2" cstate="print"/>
          <a:srcRect/>
          <a:stretch>
            <a:fillRect/>
          </a:stretch>
        </p:blipFill>
        <p:spPr bwMode="auto">
          <a:xfrm>
            <a:off x="179512" y="836712"/>
            <a:ext cx="2928958" cy="4649407"/>
          </a:xfrm>
          <a:prstGeom prst="rect">
            <a:avLst/>
          </a:prstGeom>
          <a:noFill/>
        </p:spPr>
      </p:pic>
      <p:sp>
        <p:nvSpPr>
          <p:cNvPr id="6" name="Title 1"/>
          <p:cNvSpPr>
            <a:spLocks noGrp="1"/>
          </p:cNvSpPr>
          <p:nvPr>
            <p:ph type="title"/>
          </p:nvPr>
        </p:nvSpPr>
        <p:spPr>
          <a:xfrm>
            <a:off x="179512" y="215430"/>
            <a:ext cx="8784976" cy="549274"/>
          </a:xfrm>
        </p:spPr>
        <p:txBody>
          <a:bodyPr>
            <a:noAutofit/>
          </a:bodyPr>
          <a:lstStyle/>
          <a:p>
            <a:r>
              <a:rPr lang="en-GB" sz="1700" dirty="0" smtClean="0"/>
              <a:t>P1.5 </a:t>
            </a:r>
            <a:r>
              <a:rPr lang="en-GB" sz="1700" dirty="0"/>
              <a:t>- Understand the impact of potential threats to IT systems - </a:t>
            </a:r>
            <a:r>
              <a:rPr lang="en-GB" sz="1700" dirty="0" smtClean="0"/>
              <a:t>DDOs</a:t>
            </a:r>
            <a:endParaRPr lang="en-GB" sz="1700" dirty="0"/>
          </a:p>
        </p:txBody>
      </p:sp>
    </p:spTree>
    <p:extLst>
      <p:ext uri="{BB962C8B-B14F-4D97-AF65-F5344CB8AC3E}">
        <p14:creationId xmlns:p14="http://schemas.microsoft.com/office/powerpoint/2010/main" val="5188688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572560" cy="5735560"/>
          </a:xfrm>
        </p:spPr>
        <p:txBody>
          <a:bodyPr>
            <a:normAutofit/>
          </a:bodyPr>
          <a:lstStyle/>
          <a:p>
            <a:pPr marL="1588" indent="12700">
              <a:buNone/>
            </a:pPr>
            <a:r>
              <a:rPr lang="en-GB" sz="1400" dirty="0" smtClean="0"/>
              <a:t>Denial-of-service attacks come in a variety of forms and aim at a variety of services. There are three basic types of attack: </a:t>
            </a:r>
          </a:p>
          <a:p>
            <a:pPr marL="354013" lvl="1"/>
            <a:r>
              <a:rPr lang="en-GB" sz="1400" dirty="0" smtClean="0"/>
              <a:t>consumption of scarce, limited, or non-renewable resources </a:t>
            </a:r>
          </a:p>
          <a:p>
            <a:pPr marL="354013" lvl="1"/>
            <a:r>
              <a:rPr lang="en-GB" sz="1400" dirty="0" smtClean="0"/>
              <a:t>destruction or alteration of configuration information </a:t>
            </a:r>
          </a:p>
          <a:p>
            <a:pPr marL="354013" lvl="1"/>
            <a:r>
              <a:rPr lang="en-GB" sz="1400" dirty="0" smtClean="0"/>
              <a:t>physical destruction or alteration of network components </a:t>
            </a:r>
          </a:p>
          <a:p>
            <a:pPr marL="19050" lvl="1" indent="-19050">
              <a:buNone/>
            </a:pPr>
            <a:r>
              <a:rPr lang="en-GB" sz="1400" b="1" dirty="0" smtClean="0"/>
              <a:t>Consumption of Scarce Resources</a:t>
            </a:r>
          </a:p>
          <a:p>
            <a:pPr marL="19050" lvl="1" indent="-19050">
              <a:buNone/>
            </a:pPr>
            <a:r>
              <a:rPr lang="en-GB" sz="1400" dirty="0" smtClean="0"/>
              <a:t>Computers and networks need certain things to operate: network bandwidth, memory and disk space, CPU time, data structures, access to other computers and networks, and certain environmental resources such as power, cool air, or even water. </a:t>
            </a:r>
          </a:p>
          <a:p>
            <a:pPr marL="357188" lvl="2"/>
            <a:r>
              <a:rPr lang="en-GB" sz="1400" dirty="0" smtClean="0"/>
              <a:t>Network Connectivity Denial-of-service attacks are most frequently executed against network connectivity. The goal is to prevent hosts or networks from communicating on the network. An example of this type of attack is the "SYN flood" attack described in </a:t>
            </a:r>
            <a:r>
              <a:rPr lang="en-GB" sz="1400" dirty="0" smtClean="0">
                <a:hlinkClick r:id="rId2"/>
              </a:rPr>
              <a:t>http://www.cert.org/advisories/CA-1996-21.html</a:t>
            </a:r>
            <a:r>
              <a:rPr lang="en-GB" sz="1400" dirty="0" smtClean="0"/>
              <a:t> </a:t>
            </a:r>
          </a:p>
          <a:p>
            <a:pPr marL="357188" lvl="2"/>
            <a:r>
              <a:rPr lang="en-GB" sz="1400" dirty="0" smtClean="0"/>
              <a:t>In this type of attack, the attacker begins the process of establishing a connection to the victim machine, but does it in such a way as to prevent the ultimate completion of the connection. In the meantime, the victim machine has reserved one of a limited number of data structures required to complete the impending connection. The result is that legitimate connections are denied while the victim machine is waiting to complete bogus "half-open" connections. </a:t>
            </a:r>
          </a:p>
          <a:p>
            <a:pPr marL="357188" lvl="2"/>
            <a:r>
              <a:rPr lang="en-GB" sz="1400" dirty="0" smtClean="0"/>
              <a:t>You should note that this type of attack does not depend on the attacker being able to consume your network bandwidth. In this case, the intruder is consuming kernel data structures involved in establishing a network connection. The implication is that an intruder can execute this attack from a dial-up connection against a machine on a very fast network. (This is a good example of an asymmetric attack.) </a:t>
            </a:r>
          </a:p>
          <a:p>
            <a:endParaRPr lang="en-GB" sz="1400" dirty="0"/>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P1.5 </a:t>
            </a:r>
            <a:r>
              <a:rPr lang="en-GB" sz="1700" dirty="0"/>
              <a:t>- Understand the impact of potential threats to IT systems - </a:t>
            </a:r>
            <a:r>
              <a:rPr lang="en-GB" sz="1700" dirty="0" smtClean="0"/>
              <a:t>DDOS</a:t>
            </a:r>
            <a:endParaRPr lang="en-GB" sz="1700" dirty="0"/>
          </a:p>
        </p:txBody>
      </p:sp>
    </p:spTree>
    <p:extLst>
      <p:ext uri="{BB962C8B-B14F-4D97-AF65-F5344CB8AC3E}">
        <p14:creationId xmlns:p14="http://schemas.microsoft.com/office/powerpoint/2010/main" val="25528214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712968" cy="5472607"/>
          </a:xfrm>
        </p:spPr>
        <p:txBody>
          <a:bodyPr>
            <a:noAutofit/>
          </a:bodyPr>
          <a:lstStyle/>
          <a:p>
            <a:pPr marL="0" lvl="2" indent="17463">
              <a:buNone/>
            </a:pPr>
            <a:r>
              <a:rPr lang="en-GB" sz="2300" b="1" dirty="0" smtClean="0"/>
              <a:t>Using Your Own Resources Against You</a:t>
            </a:r>
            <a:r>
              <a:rPr lang="en-GB" sz="2300" dirty="0" smtClean="0"/>
              <a:t> </a:t>
            </a:r>
          </a:p>
          <a:p>
            <a:pPr marL="0" lvl="2" indent="17463">
              <a:buNone/>
            </a:pPr>
            <a:r>
              <a:rPr lang="en-GB" sz="2300" dirty="0" smtClean="0"/>
              <a:t>An intruder can also use your own resources against you in unexpected ways. One example is described in  </a:t>
            </a:r>
            <a:r>
              <a:rPr lang="en-GB" sz="2300" dirty="0" smtClean="0">
                <a:hlinkClick r:id="rId2"/>
              </a:rPr>
              <a:t>http://www.cert.org/advisories/CA-1996-01.html</a:t>
            </a:r>
            <a:r>
              <a:rPr lang="en-GB" sz="2300" dirty="0" smtClean="0"/>
              <a:t> </a:t>
            </a:r>
          </a:p>
          <a:p>
            <a:pPr marL="0" lvl="2" indent="17463">
              <a:buNone/>
            </a:pPr>
            <a:r>
              <a:rPr lang="en-GB" sz="2300" dirty="0" smtClean="0"/>
              <a:t>In this attack, the intruder uses forged UDP packets to connect the echo service on one machine to the charged service on another machine. The result is that the two services consume all available network bandwidth between them. Thus, the network connectivity for all machines on the same networks as either of the targeted machines may be affected. </a:t>
            </a:r>
            <a:endParaRPr lang="en-GB" sz="2300" dirty="0" smtClean="0"/>
          </a:p>
          <a:p>
            <a:pPr marL="0" lvl="2" indent="17463">
              <a:buNone/>
            </a:pPr>
            <a:r>
              <a:rPr lang="en-GB" sz="2300" b="1" dirty="0" smtClean="0"/>
              <a:t>Task 06  </a:t>
            </a:r>
            <a:r>
              <a:rPr lang="en-GB" sz="2300" b="1" dirty="0"/>
              <a:t>- P1.5 – </a:t>
            </a:r>
            <a:r>
              <a:rPr lang="en-GB" sz="2300" dirty="0" smtClean="0"/>
              <a:t>Produce </a:t>
            </a:r>
            <a:r>
              <a:rPr lang="en-GB" sz="2300" dirty="0"/>
              <a:t>a report that identifies the threat and </a:t>
            </a:r>
            <a:r>
              <a:rPr lang="en-GB" sz="2300" dirty="0" smtClean="0"/>
              <a:t>Impact </a:t>
            </a:r>
            <a:r>
              <a:rPr lang="en-GB" sz="2300" dirty="0"/>
              <a:t>that </a:t>
            </a:r>
            <a:r>
              <a:rPr lang="en-GB" sz="2300" b="1" dirty="0" smtClean="0"/>
              <a:t>Page jacking </a:t>
            </a:r>
            <a:r>
              <a:rPr lang="en-GB" sz="2300" dirty="0" smtClean="0"/>
              <a:t>and </a:t>
            </a:r>
            <a:r>
              <a:rPr lang="en-GB" sz="2300" b="1" dirty="0" smtClean="0"/>
              <a:t>DDOS</a:t>
            </a:r>
            <a:r>
              <a:rPr lang="en-GB" sz="2300" dirty="0" smtClean="0"/>
              <a:t> attacks </a:t>
            </a:r>
            <a:r>
              <a:rPr lang="en-GB" sz="2300" dirty="0"/>
              <a:t>pose to organisations and describe threats to an organisation’s data</a:t>
            </a:r>
            <a:r>
              <a:rPr lang="en-GB" sz="2300" dirty="0" smtClean="0"/>
              <a:t>.</a:t>
            </a:r>
            <a:endParaRPr lang="en-GB" sz="2300" dirty="0"/>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P1.5 </a:t>
            </a:r>
            <a:r>
              <a:rPr lang="en-GB" sz="1700" dirty="0"/>
              <a:t>- Understand the impact of potential threats to IT systems - </a:t>
            </a:r>
            <a:r>
              <a:rPr lang="en-GB" sz="1700" dirty="0" smtClean="0"/>
              <a:t>DDOS</a:t>
            </a:r>
            <a:endParaRPr lang="en-GB" sz="1700" dirty="0"/>
          </a:p>
        </p:txBody>
      </p:sp>
    </p:spTree>
    <p:extLst>
      <p:ext uri="{BB962C8B-B14F-4D97-AF65-F5344CB8AC3E}">
        <p14:creationId xmlns:p14="http://schemas.microsoft.com/office/powerpoint/2010/main" val="16792815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8643998" cy="5544616"/>
          </a:xfrm>
        </p:spPr>
        <p:txBody>
          <a:bodyPr>
            <a:normAutofit lnSpcReduction="10000"/>
          </a:bodyPr>
          <a:lstStyle/>
          <a:p>
            <a:pPr marL="342900" lvl="2" indent="-342900"/>
            <a:r>
              <a:rPr lang="en-GB" b="1" dirty="0" smtClean="0"/>
              <a:t>Data theft</a:t>
            </a:r>
            <a:r>
              <a:rPr lang="en-GB" dirty="0" smtClean="0"/>
              <a:t> happens as much from internal employees as from hackers and can cause as much damage tot eh company as any other attack in terms of loss of faith and trust. </a:t>
            </a:r>
            <a:r>
              <a:rPr lang="en-GB" dirty="0" smtClean="0"/>
              <a:t>Staff can do this by accessing the network remotely and using their privileges to download and use data from the network for their own personal gain. </a:t>
            </a:r>
          </a:p>
          <a:p>
            <a:pPr marL="342900" lvl="2" indent="-342900"/>
            <a:r>
              <a:rPr lang="en-GB" dirty="0" smtClean="0"/>
              <a:t>If it was just hacking then there would not be such an issue but staff abusing the system by taking information using their own accounts is more difficult to track or prosecute. As a member of staff they already have been given permission to access certain levels of information, if this is priviliged data then there could be a justification for them to access the materials.</a:t>
            </a:r>
          </a:p>
          <a:p>
            <a:pPr marL="342900" lvl="2" indent="-342900"/>
            <a:r>
              <a:rPr lang="en-GB" dirty="0" smtClean="0"/>
              <a:t>Externally taking data is theft, hacking or privileged it is still prosecutable. To use this information for things such as blackmail, threats, to expose companies or people adds an extra level of criminality to the process.</a:t>
            </a:r>
          </a:p>
          <a:p>
            <a:pPr marL="0" lvl="2" indent="0">
              <a:buNone/>
            </a:pPr>
            <a:endParaRPr lang="en-GB" dirty="0" smtClean="0"/>
          </a:p>
        </p:txBody>
      </p:sp>
      <p:sp>
        <p:nvSpPr>
          <p:cNvPr id="5" name="Title 1"/>
          <p:cNvSpPr>
            <a:spLocks noGrp="1"/>
          </p:cNvSpPr>
          <p:nvPr>
            <p:ph type="title"/>
          </p:nvPr>
        </p:nvSpPr>
        <p:spPr>
          <a:xfrm>
            <a:off x="179512" y="215430"/>
            <a:ext cx="8784976" cy="549274"/>
          </a:xfrm>
        </p:spPr>
        <p:txBody>
          <a:bodyPr>
            <a:noAutofit/>
          </a:bodyPr>
          <a:lstStyle/>
          <a:p>
            <a:r>
              <a:rPr lang="en-GB" sz="1700" dirty="0" smtClean="0"/>
              <a:t>P1.6 </a:t>
            </a:r>
            <a:r>
              <a:rPr lang="en-GB" sz="1700" dirty="0"/>
              <a:t>- Understand the impact of potential threats to IT systems </a:t>
            </a:r>
            <a:r>
              <a:rPr lang="en-GB" sz="1700" dirty="0" smtClean="0"/>
              <a:t>– Data Theft</a:t>
            </a:r>
            <a:endParaRPr lang="en-GB" sz="1700" dirty="0"/>
          </a:p>
        </p:txBody>
      </p:sp>
    </p:spTree>
    <p:extLst>
      <p:ext uri="{BB962C8B-B14F-4D97-AF65-F5344CB8AC3E}">
        <p14:creationId xmlns:p14="http://schemas.microsoft.com/office/powerpoint/2010/main" val="36626027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16624"/>
          </a:xfrm>
        </p:spPr>
        <p:txBody>
          <a:bodyPr>
            <a:noAutofit/>
          </a:bodyPr>
          <a:lstStyle/>
          <a:p>
            <a:r>
              <a:rPr lang="en-GB" sz="1800" b="1" dirty="0" smtClean="0"/>
              <a:t>Accidental </a:t>
            </a:r>
            <a:r>
              <a:rPr lang="en-GB" sz="1800" b="1" dirty="0"/>
              <a:t>damage (e.g. spilling drinks on key boards, deleting programs or files</a:t>
            </a:r>
            <a:r>
              <a:rPr lang="en-GB" sz="1800" b="1" dirty="0" smtClean="0"/>
              <a:t>) </a:t>
            </a:r>
            <a:r>
              <a:rPr lang="en-GB" sz="1800" dirty="0" smtClean="0"/>
              <a:t>– Despite all the risks and countermeasures companies put in place to protect their systems from damage, you cannot easily protect from spillage and user damage, the bulk of which will not be returned through insurance claims as it is not worth it. Despite user policies in place, staff still bring drinks to their desks, they still make mistakes, they still accidently delete files off the system or more commonly save files ove</a:t>
            </a:r>
            <a:r>
              <a:rPr lang="en-GB" sz="1800" dirty="0" smtClean="0"/>
              <a:t>r the old ones.</a:t>
            </a:r>
          </a:p>
          <a:p>
            <a:r>
              <a:rPr lang="en-GB" sz="1800" dirty="0" smtClean="0"/>
              <a:t>Backup servers are great for solving this issue but they are not 100% </a:t>
            </a:r>
            <a:r>
              <a:rPr lang="en-GB" sz="1800" dirty="0" err="1" smtClean="0"/>
              <a:t>foolproof</a:t>
            </a:r>
            <a:r>
              <a:rPr lang="en-GB" sz="1800" dirty="0" smtClean="0"/>
              <a:t>. The amount of single incident problems adds up. Think of the number of times you have deleted a file and add a cost to this, look around you in the room and see the on-going damage left behind. Add this to a company scale, most companies will admit to a 5% downtime for systems, 10% for hardware and spend 3% of their time recovering files lost by staff from the system. </a:t>
            </a:r>
            <a:r>
              <a:rPr lang="en-GB" sz="1800" dirty="0" smtClean="0"/>
              <a:t>Time measured is as much a cost to a company of this kind of damage.</a:t>
            </a:r>
          </a:p>
          <a:p>
            <a:pPr marL="109728" lvl="2" indent="0">
              <a:spcBef>
                <a:spcPts val="400"/>
              </a:spcBef>
              <a:buClr>
                <a:schemeClr val="accent1"/>
              </a:buClr>
              <a:buSzPct val="68000"/>
              <a:buNone/>
            </a:pPr>
            <a:r>
              <a:rPr lang="en-GB" sz="1800" b="1" dirty="0" smtClean="0"/>
              <a:t>Task 07  </a:t>
            </a:r>
            <a:r>
              <a:rPr lang="en-GB" sz="1800" b="1" dirty="0"/>
              <a:t>- P1.6 – </a:t>
            </a:r>
            <a:r>
              <a:rPr lang="en-GB" sz="1800" dirty="0" smtClean="0"/>
              <a:t>Produce </a:t>
            </a:r>
            <a:r>
              <a:rPr lang="en-GB" sz="1800" dirty="0"/>
              <a:t>a report that identifies the threat and Impact that </a:t>
            </a:r>
            <a:r>
              <a:rPr lang="en-GB" sz="1800" b="1" dirty="0" smtClean="0"/>
              <a:t>Data Theft </a:t>
            </a:r>
            <a:r>
              <a:rPr lang="en-GB" sz="1800" dirty="0"/>
              <a:t>and </a:t>
            </a:r>
            <a:r>
              <a:rPr lang="en-GB" sz="1800" b="1" dirty="0" smtClean="0"/>
              <a:t>Accidental Damage </a:t>
            </a:r>
            <a:r>
              <a:rPr lang="en-GB" sz="1800" dirty="0" smtClean="0"/>
              <a:t>pose </a:t>
            </a:r>
            <a:r>
              <a:rPr lang="en-GB" sz="1800" dirty="0"/>
              <a:t>to organisations and describe threats to an organisation’s data</a:t>
            </a:r>
            <a:r>
              <a:rPr lang="en-GB" sz="1800" dirty="0" smtClean="0"/>
              <a:t>.</a:t>
            </a:r>
            <a:endParaRPr lang="en-GB" sz="1800" dirty="0"/>
          </a:p>
        </p:txBody>
      </p:sp>
      <p:sp>
        <p:nvSpPr>
          <p:cNvPr id="3" name="Title 2"/>
          <p:cNvSpPr>
            <a:spLocks noGrp="1"/>
          </p:cNvSpPr>
          <p:nvPr>
            <p:ph type="title"/>
          </p:nvPr>
        </p:nvSpPr>
        <p:spPr>
          <a:xfrm>
            <a:off x="251520" y="116632"/>
            <a:ext cx="8640960" cy="576064"/>
          </a:xfrm>
        </p:spPr>
        <p:txBody>
          <a:bodyPr>
            <a:noAutofit/>
          </a:bodyPr>
          <a:lstStyle/>
          <a:p>
            <a:r>
              <a:rPr lang="en-GB" sz="1700" dirty="0" smtClean="0"/>
              <a:t>P1.6 </a:t>
            </a:r>
            <a:r>
              <a:rPr lang="en-GB" sz="1700" dirty="0"/>
              <a:t>- Understand the impact of potential threats to IT systems - </a:t>
            </a:r>
            <a:r>
              <a:rPr lang="en-GB" sz="1700" dirty="0" smtClean="0"/>
              <a:t>Technological</a:t>
            </a:r>
            <a:endParaRPr lang="en-GB" sz="1700" dirty="0"/>
          </a:p>
        </p:txBody>
      </p:sp>
    </p:spTree>
    <p:extLst>
      <p:ext uri="{BB962C8B-B14F-4D97-AF65-F5344CB8AC3E}">
        <p14:creationId xmlns:p14="http://schemas.microsoft.com/office/powerpoint/2010/main" val="29322476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269875" indent="-255588"/>
            <a:r>
              <a:rPr lang="en-GB" sz="1800" dirty="0" smtClean="0"/>
              <a:t>All these attacks and levels of damage have consequences, down time, loss of business, loss of faith etc</a:t>
            </a:r>
            <a:r>
              <a:rPr lang="en-GB" sz="1800" dirty="0"/>
              <a:t>.</a:t>
            </a:r>
            <a:r>
              <a:rPr lang="en-GB" sz="1800" dirty="0" smtClean="0"/>
              <a:t> things that a company will struggle to reclaim off insurance. Each will have an impact on the company, some to the point of closing for business altogether. </a:t>
            </a:r>
            <a:endParaRPr lang="en-GB" sz="1800" dirty="0"/>
          </a:p>
          <a:p>
            <a:pPr marL="269875" indent="-255588"/>
            <a:r>
              <a:rPr lang="en-GB" sz="1800" b="1" dirty="0" smtClean="0"/>
              <a:t>Financial</a:t>
            </a:r>
            <a:r>
              <a:rPr lang="en-GB" sz="1800" dirty="0" smtClean="0"/>
              <a:t> </a:t>
            </a:r>
            <a:r>
              <a:rPr lang="en-GB" sz="1800" dirty="0"/>
              <a:t>(e.g. loss of business, pricing data, invoicing information) </a:t>
            </a:r>
            <a:r>
              <a:rPr lang="en-GB" sz="1800" dirty="0" smtClean="0"/>
              <a:t>this is the biggest concern of any company, how much money it will cost to fix, how much business will be lost, can they afford to repair and prevent it from happening again. The Kyoto earthquake was a huge loss to business as well as life, similarly the tidal wave from the </a:t>
            </a:r>
            <a:r>
              <a:rPr lang="en-GB" sz="1800" dirty="0" err="1" smtClean="0"/>
              <a:t>Fukishima</a:t>
            </a:r>
            <a:r>
              <a:rPr lang="en-GB" sz="1800" dirty="0" smtClean="0"/>
              <a:t> earthquake. Other than down time the loss of information, the loss of computers, the corruption of data and the criminal damage is estimated to cost billions each year to Britain alone</a:t>
            </a:r>
            <a:r>
              <a:rPr lang="en-GB" sz="1800" dirty="0"/>
              <a:t>.</a:t>
            </a:r>
            <a:endParaRPr lang="en-GB" sz="1800" dirty="0" smtClean="0"/>
          </a:p>
          <a:p>
            <a:pPr marL="269875" indent="-255588"/>
            <a:r>
              <a:rPr lang="en-GB" sz="1800" b="1" dirty="0" smtClean="0"/>
              <a:t>Loss </a:t>
            </a:r>
            <a:r>
              <a:rPr lang="en-GB" sz="1800" b="1" dirty="0"/>
              <a:t>of reputation </a:t>
            </a:r>
            <a:r>
              <a:rPr lang="en-GB" sz="1800" dirty="0" smtClean="0"/>
              <a:t>– Sony found it very hard to recover from the hack, Banks like Allied Irish found it hard to justify to shareholders and stakeholders, and government ministers apologise all the time for losing data. Reputation for some companies is everything. Loss of faith and loss of image can seriously damage business. Look at </a:t>
            </a:r>
            <a:r>
              <a:rPr lang="en-GB" sz="1800" dirty="0" smtClean="0">
                <a:hlinkClick r:id="rId2"/>
              </a:rPr>
              <a:t>Ratners </a:t>
            </a:r>
            <a:r>
              <a:rPr lang="en-GB" sz="1800" dirty="0" smtClean="0"/>
              <a:t>and the scandal after their slip up, compare this to </a:t>
            </a:r>
            <a:r>
              <a:rPr lang="en-GB" sz="1800" dirty="0" smtClean="0">
                <a:hlinkClick r:id="rId3"/>
              </a:rPr>
              <a:t>Wikileaks </a:t>
            </a:r>
            <a:r>
              <a:rPr lang="en-GB" sz="1800" dirty="0" smtClean="0"/>
              <a:t>and the damage done to companies reputation through hacking and information </a:t>
            </a:r>
            <a:r>
              <a:rPr lang="en-GB" sz="1800" dirty="0"/>
              <a:t>leakages. Click </a:t>
            </a:r>
            <a:r>
              <a:rPr lang="en-GB" sz="1800" dirty="0" smtClean="0">
                <a:hlinkClick r:id="rId4"/>
              </a:rPr>
              <a:t>here</a:t>
            </a:r>
            <a:r>
              <a:rPr lang="en-GB" sz="1800" dirty="0"/>
              <a:t>.</a:t>
            </a:r>
            <a:endParaRPr lang="en-GB" sz="1800" dirty="0"/>
          </a:p>
        </p:txBody>
      </p:sp>
      <p:sp>
        <p:nvSpPr>
          <p:cNvPr id="3" name="Title 2"/>
          <p:cNvSpPr>
            <a:spLocks noGrp="1"/>
          </p:cNvSpPr>
          <p:nvPr>
            <p:ph type="title"/>
          </p:nvPr>
        </p:nvSpPr>
        <p:spPr>
          <a:xfrm>
            <a:off x="251520" y="116632"/>
            <a:ext cx="8640960" cy="720080"/>
          </a:xfrm>
        </p:spPr>
        <p:txBody>
          <a:bodyPr>
            <a:noAutofit/>
          </a:bodyPr>
          <a:lstStyle/>
          <a:p>
            <a:r>
              <a:rPr lang="en-GB" sz="1800" dirty="0" smtClean="0"/>
              <a:t>M1.1 </a:t>
            </a:r>
            <a:r>
              <a:rPr lang="en-GB" sz="1800" dirty="0"/>
              <a:t>- Understand the impact of potential threats to IT systems - </a:t>
            </a:r>
            <a:r>
              <a:rPr lang="en-GB" sz="1800" dirty="0" smtClean="0"/>
              <a:t>Impact</a:t>
            </a:r>
            <a:endParaRPr lang="en-GB" sz="1800" dirty="0"/>
          </a:p>
        </p:txBody>
      </p:sp>
    </p:spTree>
    <p:extLst>
      <p:ext uri="{BB962C8B-B14F-4D97-AF65-F5344CB8AC3E}">
        <p14:creationId xmlns:p14="http://schemas.microsoft.com/office/powerpoint/2010/main" val="14010899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4896544"/>
          </a:xfrm>
        </p:spPr>
        <p:txBody>
          <a:bodyPr>
            <a:noAutofit/>
          </a:bodyPr>
          <a:lstStyle/>
          <a:p>
            <a:r>
              <a:rPr lang="en-GB" sz="1500" b="1" dirty="0" smtClean="0"/>
              <a:t>Loss </a:t>
            </a:r>
            <a:r>
              <a:rPr lang="en-GB" sz="1500" b="1" dirty="0"/>
              <a:t>of service and access </a:t>
            </a:r>
            <a:r>
              <a:rPr lang="en-GB" sz="1500" dirty="0" smtClean="0"/>
              <a:t>– for a period of time, and to sop other attacks companies tend to take their services offline. Networks shut down after virus attacks to make sure their network is now more secure and virus free, this downtime costs a lot of money through loss of business, again not something that can be claimed off insurance. Think of how long Sony was offline, similarly </a:t>
            </a:r>
            <a:r>
              <a:rPr lang="en-GB" sz="1500" dirty="0" smtClean="0">
                <a:hlinkClick r:id="rId2"/>
              </a:rPr>
              <a:t>RBS Bank</a:t>
            </a:r>
            <a:r>
              <a:rPr lang="en-GB" sz="1500" dirty="0" smtClean="0"/>
              <a:t> in Northern Ireland came offline for almost a week, a week when all customer accounts, including business accounts froze, stopping thousands of companies from selling and cashing in sales of goods.</a:t>
            </a:r>
            <a:endParaRPr lang="en-GB" sz="1500" dirty="0"/>
          </a:p>
          <a:p>
            <a:r>
              <a:rPr lang="en-GB" sz="1500" b="1" dirty="0" smtClean="0"/>
              <a:t>Loss </a:t>
            </a:r>
            <a:r>
              <a:rPr lang="en-GB" sz="1500" b="1" dirty="0"/>
              <a:t>of security of confidential information </a:t>
            </a:r>
            <a:r>
              <a:rPr lang="en-GB" sz="1500" dirty="0"/>
              <a:t>(e.g. national security, payroll information, business strategies</a:t>
            </a:r>
            <a:r>
              <a:rPr lang="en-GB" sz="1500" dirty="0" smtClean="0"/>
              <a:t>)- National security issues like Wikileaks are bad. A whole country’s reputation relies on this, lives, liberties and freedom of movement is restricted. This is the worst case scenario. Loss of payroll can cost a company huge amounts but losing corporate business strategies (corporate espionage) can cost a company more. Think of how much Samsung might gain to know what Apple will do next, or how Sony might have used use leaked information about the Xbox in terms of what to develop and what to make different or better. Click </a:t>
            </a:r>
            <a:r>
              <a:rPr lang="en-GB" sz="1500" dirty="0" smtClean="0">
                <a:hlinkClick r:id="rId3"/>
              </a:rPr>
              <a:t>here</a:t>
            </a:r>
            <a:r>
              <a:rPr lang="en-GB" sz="1500" dirty="0" smtClean="0"/>
              <a:t>.</a:t>
            </a:r>
          </a:p>
          <a:p>
            <a:pPr marL="109728" lvl="2" indent="0">
              <a:spcBef>
                <a:spcPts val="400"/>
              </a:spcBef>
              <a:buClr>
                <a:schemeClr val="accent1"/>
              </a:buClr>
              <a:buSzPct val="68000"/>
              <a:buNone/>
            </a:pPr>
            <a:r>
              <a:rPr lang="en-GB" sz="1500" b="1" dirty="0" smtClean="0"/>
              <a:t>Task 08  </a:t>
            </a:r>
            <a:r>
              <a:rPr lang="en-GB" sz="1500" b="1" dirty="0"/>
              <a:t>- M1.2 – </a:t>
            </a:r>
            <a:r>
              <a:rPr lang="en-GB" sz="1500" dirty="0" smtClean="0"/>
              <a:t>Discuss the threat and impact on business of 2 companies that have been victim of attacks.</a:t>
            </a:r>
          </a:p>
          <a:p>
            <a:pPr marL="109728" lvl="2" indent="0">
              <a:spcBef>
                <a:spcPts val="400"/>
              </a:spcBef>
              <a:buClr>
                <a:schemeClr val="accent1"/>
              </a:buClr>
              <a:buSzPct val="68000"/>
              <a:buNone/>
            </a:pPr>
            <a:r>
              <a:rPr lang="en-GB" sz="1500" b="1" dirty="0" smtClean="0"/>
              <a:t>Task 09  </a:t>
            </a:r>
            <a:r>
              <a:rPr lang="en-GB" sz="1500" b="1" dirty="0"/>
              <a:t>- M1.3 – </a:t>
            </a:r>
            <a:r>
              <a:rPr lang="en-GB" sz="1500" dirty="0" smtClean="0"/>
              <a:t>Compare </a:t>
            </a:r>
            <a:r>
              <a:rPr lang="en-GB" sz="1500" dirty="0"/>
              <a:t>the threat and impact on business of 2 companies that have been victim of </a:t>
            </a:r>
            <a:r>
              <a:rPr lang="en-GB" sz="1500" dirty="0" smtClean="0"/>
              <a:t>attacks in terms of Loss of Service, Security of data, Reputation and Finances.</a:t>
            </a:r>
            <a:endParaRPr lang="en-GB" sz="1500" dirty="0"/>
          </a:p>
          <a:p>
            <a:endParaRPr lang="en-GB" sz="1500" dirty="0"/>
          </a:p>
        </p:txBody>
      </p:sp>
      <p:sp>
        <p:nvSpPr>
          <p:cNvPr id="3" name="Title 2"/>
          <p:cNvSpPr>
            <a:spLocks noGrp="1"/>
          </p:cNvSpPr>
          <p:nvPr>
            <p:ph type="title"/>
          </p:nvPr>
        </p:nvSpPr>
        <p:spPr>
          <a:xfrm>
            <a:off x="251520" y="116632"/>
            <a:ext cx="8640960" cy="720080"/>
          </a:xfrm>
        </p:spPr>
        <p:txBody>
          <a:bodyPr>
            <a:noAutofit/>
          </a:bodyPr>
          <a:lstStyle/>
          <a:p>
            <a:r>
              <a:rPr lang="en-GB" sz="1800" dirty="0"/>
              <a:t>M1.1 - Understand the impact of potential threats to IT systems - Impact</a:t>
            </a:r>
            <a:endParaRPr lang="en-GB" sz="1800" dirty="0"/>
          </a:p>
        </p:txBody>
      </p:sp>
      <p:graphicFrame>
        <p:nvGraphicFramePr>
          <p:cNvPr id="4" name="Table 3"/>
          <p:cNvGraphicFramePr>
            <a:graphicFrameLocks noGrp="1"/>
          </p:cNvGraphicFramePr>
          <p:nvPr>
            <p:extLst>
              <p:ext uri="{D42A27DB-BD31-4B8C-83A1-F6EECF244321}">
                <p14:modId xmlns:p14="http://schemas.microsoft.com/office/powerpoint/2010/main" val="1971285471"/>
              </p:ext>
            </p:extLst>
          </p:nvPr>
        </p:nvGraphicFramePr>
        <p:xfrm>
          <a:off x="251520" y="5805264"/>
          <a:ext cx="8640960" cy="640080"/>
        </p:xfrm>
        <a:graphic>
          <a:graphicData uri="http://schemas.openxmlformats.org/drawingml/2006/table">
            <a:tbl>
              <a:tblPr firstRow="1" bandRow="1">
                <a:tableStyleId>{5C22544A-7EE6-4342-B048-85BDC9FD1C3A}</a:tableStyleId>
              </a:tblPr>
              <a:tblGrid>
                <a:gridCol w="1537798"/>
                <a:gridCol w="1830712"/>
                <a:gridCol w="2123626"/>
                <a:gridCol w="3148824"/>
              </a:tblGrid>
              <a:tr h="370840">
                <a:tc>
                  <a:txBody>
                    <a:bodyPr/>
                    <a:lstStyle/>
                    <a:p>
                      <a:pPr algn="ctr"/>
                      <a:r>
                        <a:rPr lang="en-GB" sz="1800" b="1" dirty="0" smtClean="0"/>
                        <a:t>Financial</a:t>
                      </a:r>
                      <a:r>
                        <a:rPr lang="en-GB" sz="1800" dirty="0" smtClean="0"/>
                        <a:t> </a:t>
                      </a:r>
                      <a:endParaRPr lang="en-GB" dirty="0"/>
                    </a:p>
                  </a:txBody>
                  <a:tcPr/>
                </a:tc>
                <a:tc>
                  <a:txBody>
                    <a:bodyPr/>
                    <a:lstStyle/>
                    <a:p>
                      <a:pPr algn="ctr"/>
                      <a:r>
                        <a:rPr lang="en-GB" sz="1800" b="1" dirty="0" smtClean="0"/>
                        <a:t>Loss of reputation </a:t>
                      </a:r>
                      <a:endParaRPr lang="en-GB" dirty="0"/>
                    </a:p>
                  </a:txBody>
                  <a:tcPr/>
                </a:tc>
                <a:tc>
                  <a:txBody>
                    <a:bodyPr/>
                    <a:lstStyle/>
                    <a:p>
                      <a:pPr algn="ctr"/>
                      <a:r>
                        <a:rPr lang="en-GB" sz="1800" b="1" dirty="0" smtClean="0"/>
                        <a:t>Loss of service and access </a:t>
                      </a:r>
                      <a:endParaRPr lang="en-GB" dirty="0"/>
                    </a:p>
                  </a:txBody>
                  <a:tcPr/>
                </a:tc>
                <a:tc>
                  <a:txBody>
                    <a:bodyPr/>
                    <a:lstStyle/>
                    <a:p>
                      <a:pPr algn="ctr"/>
                      <a:r>
                        <a:rPr lang="en-GB" sz="1800" b="1" dirty="0" smtClean="0"/>
                        <a:t>Loss of security of confidential information </a:t>
                      </a:r>
                      <a:endParaRPr lang="en-GB" dirty="0"/>
                    </a:p>
                  </a:txBody>
                  <a:tcPr/>
                </a:tc>
              </a:tr>
            </a:tbl>
          </a:graphicData>
        </a:graphic>
      </p:graphicFrame>
    </p:spTree>
    <p:extLst>
      <p:ext uri="{BB962C8B-B14F-4D97-AF65-F5344CB8AC3E}">
        <p14:creationId xmlns:p14="http://schemas.microsoft.com/office/powerpoint/2010/main" val="19845931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lvl="2" indent="0">
              <a:spcBef>
                <a:spcPts val="400"/>
              </a:spcBef>
              <a:buClr>
                <a:schemeClr val="accent1"/>
              </a:buClr>
              <a:buSzPct val="68000"/>
              <a:buNone/>
            </a:pPr>
            <a:r>
              <a:rPr lang="en-GB" sz="1600" b="1" dirty="0"/>
              <a:t>Task 1 – P1.1 – </a:t>
            </a:r>
            <a:r>
              <a:rPr lang="en-GB" sz="1600" dirty="0"/>
              <a:t>Produce a report that identifies the Impact of potential threats to an organisation of Environmental, Malicious and Physical threats to the data.</a:t>
            </a:r>
          </a:p>
          <a:p>
            <a:pPr marL="109728" lvl="2" indent="0">
              <a:spcBef>
                <a:spcPts val="400"/>
              </a:spcBef>
              <a:buClr>
                <a:schemeClr val="accent1"/>
              </a:buClr>
              <a:buSzPct val="68000"/>
              <a:buNone/>
            </a:pPr>
            <a:r>
              <a:rPr lang="en-GB" sz="1600" b="1" dirty="0" smtClean="0"/>
              <a:t>Task </a:t>
            </a:r>
            <a:r>
              <a:rPr lang="en-GB" sz="1600" b="1" dirty="0"/>
              <a:t>2 – M1.1 -</a:t>
            </a:r>
            <a:r>
              <a:rPr lang="en-GB" sz="1600" dirty="0"/>
              <a:t> </a:t>
            </a:r>
            <a:r>
              <a:rPr lang="en-GB" sz="1600" dirty="0">
                <a:solidFill>
                  <a:schemeClr val="dk1"/>
                </a:solidFill>
              </a:rPr>
              <a:t>Compare and contrast the impact of different types of threat to different organisation types </a:t>
            </a:r>
            <a:endParaRPr lang="en-GB" sz="1600" dirty="0">
              <a:solidFill>
                <a:srgbClr val="000000"/>
              </a:solidFill>
            </a:endParaRPr>
          </a:p>
          <a:p>
            <a:pPr marL="109728" lvl="2" indent="0">
              <a:spcBef>
                <a:spcPts val="400"/>
              </a:spcBef>
              <a:buClr>
                <a:schemeClr val="accent1"/>
              </a:buClr>
              <a:buSzPct val="68000"/>
              <a:buNone/>
            </a:pPr>
            <a:r>
              <a:rPr lang="en-GB" sz="1600" b="1" dirty="0" smtClean="0"/>
              <a:t>Task </a:t>
            </a:r>
            <a:r>
              <a:rPr lang="en-GB" sz="1600" b="1" dirty="0"/>
              <a:t>3 – P1.2 – </a:t>
            </a:r>
            <a:r>
              <a:rPr lang="en-GB" sz="1600" dirty="0"/>
              <a:t>Produce a report that identifies the threat and Impact of potential virus threats to organisation’s data.</a:t>
            </a:r>
          </a:p>
          <a:p>
            <a:pPr marL="109728" lvl="2" indent="0">
              <a:spcBef>
                <a:spcPts val="400"/>
              </a:spcBef>
              <a:buClr>
                <a:schemeClr val="accent1"/>
              </a:buClr>
              <a:buSzPct val="68000"/>
              <a:buNone/>
            </a:pPr>
            <a:r>
              <a:rPr lang="en-GB" sz="1600" b="1" dirty="0"/>
              <a:t>Task 4 – P1.3 – </a:t>
            </a:r>
            <a:r>
              <a:rPr lang="en-GB" sz="1600" dirty="0"/>
              <a:t>Produce a report that identifies the threat and Impact of potential ID Theft, Hacking and Piggybacking threats to organisation’s resources and data.</a:t>
            </a:r>
          </a:p>
          <a:p>
            <a:pPr marL="109728" lvl="2" indent="0">
              <a:spcBef>
                <a:spcPts val="400"/>
              </a:spcBef>
              <a:buClr>
                <a:schemeClr val="accent1"/>
              </a:buClr>
              <a:buSzPct val="68000"/>
              <a:buNone/>
            </a:pPr>
            <a:r>
              <a:rPr lang="en-GB" sz="1600" b="1" dirty="0" smtClean="0"/>
              <a:t>Task </a:t>
            </a:r>
            <a:r>
              <a:rPr lang="en-GB" sz="1600" b="1" dirty="0"/>
              <a:t>05  </a:t>
            </a:r>
            <a:r>
              <a:rPr lang="en-GB" sz="1600" b="1" dirty="0" smtClean="0"/>
              <a:t>- P1.4 - </a:t>
            </a:r>
            <a:r>
              <a:rPr lang="en-GB" sz="1600" dirty="0"/>
              <a:t>Produce a report that identifies the threat and Impact  that </a:t>
            </a:r>
            <a:r>
              <a:rPr lang="en-GB" sz="1600" b="1" dirty="0"/>
              <a:t>Spyware</a:t>
            </a:r>
            <a:r>
              <a:rPr lang="en-GB" sz="1600" dirty="0"/>
              <a:t>, </a:t>
            </a:r>
            <a:r>
              <a:rPr lang="en-GB" sz="1600" b="1" dirty="0"/>
              <a:t>Adware</a:t>
            </a:r>
            <a:r>
              <a:rPr lang="en-GB" sz="1600" dirty="0"/>
              <a:t> and </a:t>
            </a:r>
            <a:r>
              <a:rPr lang="en-GB" sz="1600" b="1" dirty="0"/>
              <a:t>Malware</a:t>
            </a:r>
            <a:r>
              <a:rPr lang="en-GB" sz="1600" dirty="0"/>
              <a:t> pose to organisations and describe threats to an organisation’s data.</a:t>
            </a:r>
          </a:p>
          <a:p>
            <a:pPr marL="109728" lvl="2" indent="0">
              <a:spcBef>
                <a:spcPts val="400"/>
              </a:spcBef>
              <a:buClr>
                <a:schemeClr val="accent1"/>
              </a:buClr>
              <a:buSzPct val="68000"/>
              <a:buNone/>
            </a:pPr>
            <a:r>
              <a:rPr lang="en-GB" sz="1600" b="1" dirty="0" smtClean="0"/>
              <a:t>Task 06  </a:t>
            </a:r>
            <a:r>
              <a:rPr lang="en-GB" sz="1600" b="1" dirty="0"/>
              <a:t>- </a:t>
            </a:r>
            <a:r>
              <a:rPr lang="en-GB" sz="1600" b="1" dirty="0" smtClean="0"/>
              <a:t>P1.5 - </a:t>
            </a:r>
            <a:r>
              <a:rPr lang="en-GB" sz="1600" dirty="0" smtClean="0"/>
              <a:t>Produce </a:t>
            </a:r>
            <a:r>
              <a:rPr lang="en-GB" sz="1600" dirty="0"/>
              <a:t>a report that identifies the threat and Impact that </a:t>
            </a:r>
            <a:r>
              <a:rPr lang="en-GB" sz="1600" b="1" dirty="0"/>
              <a:t>Page jacking </a:t>
            </a:r>
            <a:r>
              <a:rPr lang="en-GB" sz="1600" dirty="0"/>
              <a:t>and </a:t>
            </a:r>
            <a:r>
              <a:rPr lang="en-GB" sz="1600" b="1" dirty="0"/>
              <a:t>DDOS</a:t>
            </a:r>
            <a:r>
              <a:rPr lang="en-GB" sz="1600" dirty="0"/>
              <a:t> attacks pose to organisations and describe threats to an organisation’s data.</a:t>
            </a:r>
          </a:p>
          <a:p>
            <a:pPr marL="109728" lvl="2" indent="0">
              <a:spcBef>
                <a:spcPts val="400"/>
              </a:spcBef>
              <a:buClr>
                <a:schemeClr val="accent1"/>
              </a:buClr>
              <a:buSzPct val="68000"/>
              <a:buNone/>
            </a:pPr>
            <a:r>
              <a:rPr lang="en-GB" sz="1600" b="1" dirty="0" smtClean="0"/>
              <a:t>Task 07 </a:t>
            </a:r>
            <a:r>
              <a:rPr lang="en-GB" sz="1600" b="1" dirty="0"/>
              <a:t>- P1.6 – </a:t>
            </a:r>
            <a:r>
              <a:rPr lang="en-GB" sz="1600" b="1" dirty="0" smtClean="0"/>
              <a:t> </a:t>
            </a:r>
            <a:r>
              <a:rPr lang="en-GB" sz="1600" dirty="0" smtClean="0"/>
              <a:t>Produce </a:t>
            </a:r>
            <a:r>
              <a:rPr lang="en-GB" sz="1600" dirty="0"/>
              <a:t>a report that identifies the threat and Impact that </a:t>
            </a:r>
            <a:r>
              <a:rPr lang="en-GB" sz="1600" b="1" dirty="0"/>
              <a:t>Data Theft </a:t>
            </a:r>
            <a:r>
              <a:rPr lang="en-GB" sz="1600" dirty="0"/>
              <a:t>and </a:t>
            </a:r>
            <a:r>
              <a:rPr lang="en-GB" sz="1600" b="1" dirty="0"/>
              <a:t>Accidental Damage </a:t>
            </a:r>
            <a:r>
              <a:rPr lang="en-GB" sz="1600" dirty="0"/>
              <a:t>pose to organisations and describe threats to an organisation’s data.</a:t>
            </a:r>
          </a:p>
          <a:p>
            <a:pPr marL="109728" lvl="2" indent="0">
              <a:spcBef>
                <a:spcPts val="400"/>
              </a:spcBef>
              <a:buClr>
                <a:schemeClr val="accent1"/>
              </a:buClr>
              <a:buSzPct val="68000"/>
              <a:buNone/>
            </a:pPr>
            <a:r>
              <a:rPr lang="en-GB" sz="1500" b="1" dirty="0" smtClean="0"/>
              <a:t>Task 08 </a:t>
            </a:r>
            <a:r>
              <a:rPr lang="en-GB" sz="1500" b="1" dirty="0"/>
              <a:t>- </a:t>
            </a:r>
            <a:r>
              <a:rPr lang="en-GB" sz="1500" b="1" dirty="0" smtClean="0"/>
              <a:t>M1.2 </a:t>
            </a:r>
            <a:r>
              <a:rPr lang="en-GB" sz="1500" b="1" dirty="0"/>
              <a:t>– </a:t>
            </a:r>
            <a:r>
              <a:rPr lang="en-GB" sz="1500" dirty="0" smtClean="0"/>
              <a:t>Discuss </a:t>
            </a:r>
            <a:r>
              <a:rPr lang="en-GB" sz="1500" dirty="0"/>
              <a:t>the threat and impact on business of 2 companies that have been victim of attacks.</a:t>
            </a:r>
          </a:p>
          <a:p>
            <a:pPr marL="109728" lvl="2" indent="0">
              <a:spcBef>
                <a:spcPts val="400"/>
              </a:spcBef>
              <a:buClr>
                <a:schemeClr val="accent1"/>
              </a:buClr>
              <a:buSzPct val="68000"/>
              <a:buNone/>
            </a:pPr>
            <a:r>
              <a:rPr lang="en-GB" sz="1500" b="1" dirty="0" smtClean="0"/>
              <a:t>Task 09 - M1.3 – </a:t>
            </a:r>
            <a:r>
              <a:rPr lang="en-GB" sz="1500" dirty="0" smtClean="0"/>
              <a:t>Compare </a:t>
            </a:r>
            <a:r>
              <a:rPr lang="en-GB" sz="1500" dirty="0"/>
              <a:t>the threat and impact on business of 2 companies that have been victim of attacks in terms of Loss of Service, Security of data, Reputation and Finances.</a:t>
            </a:r>
            <a:endParaRPr lang="en-GB" sz="1500" dirty="0"/>
          </a:p>
        </p:txBody>
      </p:sp>
      <p:sp>
        <p:nvSpPr>
          <p:cNvPr id="3" name="Title 2"/>
          <p:cNvSpPr>
            <a:spLocks noGrp="1"/>
          </p:cNvSpPr>
          <p:nvPr>
            <p:ph type="title"/>
          </p:nvPr>
        </p:nvSpPr>
        <p:spPr>
          <a:xfrm>
            <a:off x="230832" y="116632"/>
            <a:ext cx="8733656" cy="792088"/>
          </a:xfrm>
        </p:spPr>
        <p:txBody>
          <a:bodyPr>
            <a:normAutofit/>
          </a:bodyPr>
          <a:lstStyle/>
          <a:p>
            <a:r>
              <a:rPr lang="en-GB" sz="3600" dirty="0" smtClean="0"/>
              <a:t>P1 and M1 – Assessment Criteria</a:t>
            </a:r>
            <a:endParaRPr lang="en-GB" sz="3600" dirty="0"/>
          </a:p>
        </p:txBody>
      </p:sp>
    </p:spTree>
    <p:extLst>
      <p:ext uri="{BB962C8B-B14F-4D97-AF65-F5344CB8AC3E}">
        <p14:creationId xmlns:p14="http://schemas.microsoft.com/office/powerpoint/2010/main" val="23988861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fontScale="85000" lnSpcReduction="20000"/>
          </a:bodyPr>
          <a:lstStyle/>
          <a:p>
            <a:r>
              <a:rPr lang="en-GB" sz="2400" b="1" dirty="0" smtClean="0"/>
              <a:t>P1</a:t>
            </a:r>
            <a:r>
              <a:rPr lang="en-GB" sz="2400" dirty="0" smtClean="0"/>
              <a:t>: Learners could prepare a presentation explaining the impact of different types of threat to an IT system of an organisation. They should include a minimum of five threats as per the teaching content, including physical and technological threats that are realistically applicable to modern organisations and their IT systems. </a:t>
            </a:r>
          </a:p>
          <a:p>
            <a:r>
              <a:rPr lang="en-GB" sz="2400" dirty="0" smtClean="0"/>
              <a:t>For merit criterion </a:t>
            </a:r>
            <a:r>
              <a:rPr lang="en-GB" sz="2400" b="1" dirty="0" smtClean="0"/>
              <a:t>M1</a:t>
            </a:r>
            <a:r>
              <a:rPr lang="en-GB" sz="2400" dirty="0" smtClean="0"/>
              <a:t> Learners should compare and contrast the impact of threats (ideally those they have explained in P1) and what this would mean for two different types of organisation, including their own organisation if applicable, and why. The learner must provide a complete set of speaker notes which contain detailed information for the bullets or data on their slides. In a workplace, this could be evidenced with the learner taking part in a security audit within a group or individually. Where the evidence has been used is a group activity then the learner must identify their own contribution and have a witness testimony from their supervisor or manager, confirming that they have undertaken the specific tasks identified in the documentation which is being offered as evidence of having achieved the assessment criteria. </a:t>
            </a:r>
            <a:endParaRPr lang="en-GB" sz="3600" dirty="0">
              <a:latin typeface="Calibri" pitchFamily="34" charset="0"/>
              <a:cs typeface="Calibri" pitchFamily="34" charset="0"/>
            </a:endParaRPr>
          </a:p>
        </p:txBody>
      </p:sp>
      <p:sp>
        <p:nvSpPr>
          <p:cNvPr id="3" name="Title 2"/>
          <p:cNvSpPr>
            <a:spLocks noGrp="1"/>
          </p:cNvSpPr>
          <p:nvPr>
            <p:ph type="title"/>
          </p:nvPr>
        </p:nvSpPr>
        <p:spPr>
          <a:xfrm>
            <a:off x="230832" y="116632"/>
            <a:ext cx="8733656" cy="720080"/>
          </a:xfrm>
        </p:spPr>
        <p:txBody>
          <a:bodyPr>
            <a:normAutofit/>
          </a:bodyPr>
          <a:lstStyle/>
          <a:p>
            <a:r>
              <a:rPr lang="en-GB" dirty="0"/>
              <a:t>Assessment Criterion </a:t>
            </a:r>
            <a:r>
              <a:rPr lang="en-GB" dirty="0" smtClean="0"/>
              <a:t>P1</a:t>
            </a:r>
            <a:r>
              <a:rPr lang="en-GB" dirty="0"/>
              <a:t> </a:t>
            </a:r>
            <a:r>
              <a:rPr lang="en-GB" dirty="0" smtClean="0"/>
              <a:t>and M1</a:t>
            </a:r>
            <a:endParaRPr lang="en-GB" dirty="0"/>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r>
              <a:rPr lang="en-GB" sz="1900" dirty="0" smtClean="0"/>
              <a:t>The </a:t>
            </a:r>
            <a:r>
              <a:rPr lang="en-GB" sz="1900" dirty="0"/>
              <a:t>internet, journals or newspaper articles and books on IT security are full of interesting and relevant cases: many are humorous, in a macabre way, and others reflect things that learners will have seen in films, this approach makes the subject more alive and relevant to the learner. </a:t>
            </a:r>
          </a:p>
          <a:p>
            <a:r>
              <a:rPr lang="en-GB" sz="1900" dirty="0"/>
              <a:t>Learners should be encouraged to work as groups to find examples of these cases and should then as part of a small or wider group discuss the impacts to organisations and what steps could or were taken to secure against the identified threats. Learners should be encouraged to maintain their research for the latest IT security failure on the news and should be encouraged to investigate different approaches to IT security and examples of successes and failures across an increasingly wide spectrum of organisations. </a:t>
            </a:r>
          </a:p>
          <a:p>
            <a:r>
              <a:rPr lang="en-GB" sz="1900" dirty="0"/>
              <a:t>Learners should take their general findings and apply them to an organisation they are familiar with wither through work experience, workshop or their training facility. Alternatively learners may carry out research on an organisation of their choice to identify how these historical security failures would realistically impact on that organisation. </a:t>
            </a:r>
            <a:endParaRPr lang="en-GB" sz="1900" dirty="0" smtClean="0"/>
          </a:p>
        </p:txBody>
      </p:sp>
      <p:sp>
        <p:nvSpPr>
          <p:cNvPr id="3" name="Title 2"/>
          <p:cNvSpPr>
            <a:spLocks noGrp="1"/>
          </p:cNvSpPr>
          <p:nvPr>
            <p:ph type="title"/>
          </p:nvPr>
        </p:nvSpPr>
        <p:spPr>
          <a:xfrm>
            <a:off x="251520" y="116632"/>
            <a:ext cx="8640960" cy="720080"/>
          </a:xfrm>
        </p:spPr>
        <p:txBody>
          <a:bodyPr>
            <a:noAutofit/>
          </a:bodyPr>
          <a:lstStyle/>
          <a:p>
            <a:r>
              <a:rPr lang="en-GB" sz="2100" dirty="0"/>
              <a:t>LO1 - Understand the impact of potential threats to IT systems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42852"/>
            <a:ext cx="8712968" cy="621852"/>
          </a:xfrm>
        </p:spPr>
        <p:txBody>
          <a:bodyPr>
            <a:noAutofit/>
          </a:bodyPr>
          <a:lstStyle/>
          <a:p>
            <a:r>
              <a:rPr lang="en-GB" sz="1800" dirty="0"/>
              <a:t>P1.1 - Understand the impact of potential threats to IT systems - Threats</a:t>
            </a:r>
            <a:endParaRPr lang="en-GB" sz="1800" dirty="0"/>
          </a:p>
        </p:txBody>
      </p:sp>
      <p:sp>
        <p:nvSpPr>
          <p:cNvPr id="3" name="Content Placeholder 2"/>
          <p:cNvSpPr>
            <a:spLocks noGrp="1"/>
          </p:cNvSpPr>
          <p:nvPr>
            <p:ph idx="1"/>
          </p:nvPr>
        </p:nvSpPr>
        <p:spPr>
          <a:xfrm>
            <a:off x="214282" y="764704"/>
            <a:ext cx="8643998" cy="5361459"/>
          </a:xfrm>
        </p:spPr>
        <p:txBody>
          <a:bodyPr>
            <a:noAutofit/>
          </a:bodyPr>
          <a:lstStyle/>
          <a:p>
            <a:pPr marL="269875" indent="-255588"/>
            <a:r>
              <a:rPr lang="en-GB" sz="2000" dirty="0">
                <a:latin typeface="Arial" pitchFamily="34" charset="0"/>
                <a:cs typeface="Arial" pitchFamily="34" charset="0"/>
              </a:rPr>
              <a:t>Organisations have always depended on information to ensure success. Over the </a:t>
            </a:r>
            <a:r>
              <a:rPr lang="en-GB" sz="2000" dirty="0" smtClean="0">
                <a:latin typeface="Arial" pitchFamily="34" charset="0"/>
                <a:cs typeface="Arial" pitchFamily="34" charset="0"/>
              </a:rPr>
              <a:t>years, organisations </a:t>
            </a:r>
            <a:r>
              <a:rPr lang="en-GB" sz="2000" dirty="0">
                <a:latin typeface="Arial" pitchFamily="34" charset="0"/>
                <a:cs typeface="Arial" pitchFamily="34" charset="0"/>
              </a:rPr>
              <a:t>have changed their information systems from dealing purely with data </a:t>
            </a:r>
            <a:r>
              <a:rPr lang="en-GB" sz="2000" dirty="0" smtClean="0">
                <a:latin typeface="Arial" pitchFamily="34" charset="0"/>
                <a:cs typeface="Arial" pitchFamily="34" charset="0"/>
              </a:rPr>
              <a:t>processing to </a:t>
            </a:r>
            <a:r>
              <a:rPr lang="en-GB" sz="2000" dirty="0">
                <a:latin typeface="Arial" pitchFamily="34" charset="0"/>
                <a:cs typeface="Arial" pitchFamily="34" charset="0"/>
              </a:rPr>
              <a:t>strategic and decision </a:t>
            </a:r>
            <a:r>
              <a:rPr lang="en-GB" sz="2000" dirty="0" smtClean="0">
                <a:latin typeface="Arial" pitchFamily="34" charset="0"/>
                <a:cs typeface="Arial" pitchFamily="34" charset="0"/>
              </a:rPr>
              <a:t>support, making their network do more things and in the process opening themselves up to additional risks.</a:t>
            </a:r>
          </a:p>
          <a:p>
            <a:pPr marL="269875" indent="-255588"/>
            <a:r>
              <a:rPr lang="en-GB" sz="2000" dirty="0" smtClean="0">
                <a:latin typeface="Arial" pitchFamily="34" charset="0"/>
                <a:cs typeface="Arial" pitchFamily="34" charset="0"/>
              </a:rPr>
              <a:t>Managers </a:t>
            </a:r>
            <a:r>
              <a:rPr lang="en-GB" sz="2000" dirty="0">
                <a:latin typeface="Arial" pitchFamily="34" charset="0"/>
                <a:cs typeface="Arial" pitchFamily="34" charset="0"/>
              </a:rPr>
              <a:t>need information to plan successfully in the </a:t>
            </a:r>
            <a:r>
              <a:rPr lang="en-GB" sz="2000" dirty="0" smtClean="0">
                <a:latin typeface="Arial" pitchFamily="34" charset="0"/>
                <a:cs typeface="Arial" pitchFamily="34" charset="0"/>
              </a:rPr>
              <a:t>short, medium </a:t>
            </a:r>
            <a:r>
              <a:rPr lang="en-GB" sz="2000" dirty="0">
                <a:latin typeface="Arial" pitchFamily="34" charset="0"/>
                <a:cs typeface="Arial" pitchFamily="34" charset="0"/>
              </a:rPr>
              <a:t>and long term. It is also recognised nowadays that information is required at all </a:t>
            </a:r>
            <a:r>
              <a:rPr lang="en-GB" sz="2000" dirty="0" smtClean="0">
                <a:latin typeface="Arial" pitchFamily="34" charset="0"/>
                <a:cs typeface="Arial" pitchFamily="34" charset="0"/>
              </a:rPr>
              <a:t>levels in </a:t>
            </a:r>
            <a:r>
              <a:rPr lang="en-GB" sz="2000" dirty="0">
                <a:latin typeface="Arial" pitchFamily="34" charset="0"/>
                <a:cs typeface="Arial" pitchFamily="34" charset="0"/>
              </a:rPr>
              <a:t>an organisation and that information itself can have many sources. The importance of </a:t>
            </a:r>
            <a:r>
              <a:rPr lang="en-GB" sz="2000" dirty="0" smtClean="0">
                <a:latin typeface="Arial" pitchFamily="34" charset="0"/>
                <a:cs typeface="Arial" pitchFamily="34" charset="0"/>
              </a:rPr>
              <a:t>valid information </a:t>
            </a:r>
            <a:r>
              <a:rPr lang="en-GB" sz="2000" dirty="0">
                <a:latin typeface="Arial" pitchFamily="34" charset="0"/>
                <a:cs typeface="Arial" pitchFamily="34" charset="0"/>
              </a:rPr>
              <a:t>in gaining competitive advantage needs to be stressed.</a:t>
            </a:r>
          </a:p>
          <a:p>
            <a:pPr marL="269875" indent="-255588"/>
            <a:r>
              <a:rPr lang="en-GB" sz="2000" dirty="0" smtClean="0">
                <a:latin typeface="Arial" pitchFamily="34" charset="0"/>
                <a:cs typeface="Arial" pitchFamily="34" charset="0"/>
              </a:rPr>
              <a:t>Risks to this information can take many forms, internal and external, technical and environmental, accidental and deliberate. Most can be seen, the threat exists and can be prepared for, physically and technically but with the increase in groups such as </a:t>
            </a:r>
            <a:r>
              <a:rPr lang="en-GB" sz="2000" dirty="0" err="1" smtClean="0">
                <a:latin typeface="Arial" pitchFamily="34" charset="0"/>
                <a:cs typeface="Arial" pitchFamily="34" charset="0"/>
              </a:rPr>
              <a:t>Ludzsec</a:t>
            </a:r>
            <a:r>
              <a:rPr lang="en-GB" sz="2000" dirty="0" smtClean="0">
                <a:latin typeface="Arial" pitchFamily="34" charset="0"/>
                <a:cs typeface="Arial" pitchFamily="34" charset="0"/>
              </a:rPr>
              <a:t> and Anonymous the threats are becoming more frequent, more co-ordinated and more damaging. The recent attacks on Sony, Iran Nuclear Facilities and </a:t>
            </a:r>
            <a:r>
              <a:rPr lang="en-GB" sz="2000" dirty="0" err="1" smtClean="0">
                <a:latin typeface="Arial" pitchFamily="34" charset="0"/>
                <a:cs typeface="Arial" pitchFamily="34" charset="0"/>
              </a:rPr>
              <a:t>Natwest</a:t>
            </a:r>
            <a:r>
              <a:rPr lang="en-GB" sz="2000" dirty="0" smtClean="0">
                <a:latin typeface="Arial" pitchFamily="34" charset="0"/>
                <a:cs typeface="Arial" pitchFamily="34" charset="0"/>
              </a:rPr>
              <a:t> show that protection methods work to a degree.</a:t>
            </a:r>
            <a:endParaRPr lang="en-GB" sz="2000" dirty="0">
              <a:latin typeface="Arial" pitchFamily="34" charset="0"/>
              <a:cs typeface="Arial" pitchFamily="34" charset="0"/>
            </a:endParaRPr>
          </a:p>
        </p:txBody>
      </p:sp>
    </p:spTree>
    <p:extLst>
      <p:ext uri="{BB962C8B-B14F-4D97-AF65-F5344CB8AC3E}">
        <p14:creationId xmlns:p14="http://schemas.microsoft.com/office/powerpoint/2010/main" val="737077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760640"/>
          </a:xfrm>
        </p:spPr>
        <p:txBody>
          <a:bodyPr>
            <a:noAutofit/>
          </a:bodyPr>
          <a:lstStyle/>
          <a:p>
            <a:pPr marL="285750" lvl="1" indent="-285750"/>
            <a:r>
              <a:rPr lang="en-GB" sz="1500" dirty="0" smtClean="0"/>
              <a:t>There are two kinds of physical threats against computers and data, environmental and deliberate. The damage from each of these can vary according to the suddenness and length of the attack.</a:t>
            </a:r>
          </a:p>
          <a:p>
            <a:pPr marL="285750" lvl="1" indent="-285750"/>
            <a:r>
              <a:rPr lang="en-GB" sz="1500" dirty="0" smtClean="0"/>
              <a:t>Physical damage can be repaired to a degree, hard drives can be recovered from most kinds of damage except the most severe, computers can be replaced and insurance can be used to replace all but the time lost. </a:t>
            </a:r>
            <a:endParaRPr lang="en-GB" sz="1500" dirty="0"/>
          </a:p>
          <a:p>
            <a:pPr marL="285750" lvl="1" indent="-285750"/>
            <a:r>
              <a:rPr lang="en-GB" sz="1500" b="1" dirty="0" smtClean="0"/>
              <a:t>Environmental damage such as temperatures – </a:t>
            </a:r>
            <a:r>
              <a:rPr lang="en-GB" sz="1500" dirty="0" smtClean="0"/>
              <a:t>Hard drives particularly do not like heat, it causes disk tracks to warp, it can overheat a computer and cause fire, it can cause a CPU to burn out so Ram crashes and loses data in memory. Longer term temperature damage will break down the magnetic tracking on hard drives and cause more crashes, particularly to stored information and making the operating system more unreliable. Computer systems do not like adverse cold conditions either, LCD monitors particularly crack when they get too cold and though this is an easy replacement, it can still be an inconvenience to companies.</a:t>
            </a:r>
          </a:p>
          <a:p>
            <a:pPr marL="285750" lvl="1" indent="-285750"/>
            <a:r>
              <a:rPr lang="en-GB" sz="1500" b="1" dirty="0" smtClean="0"/>
              <a:t>Humidity</a:t>
            </a:r>
            <a:r>
              <a:rPr lang="en-GB" sz="1500" dirty="0" smtClean="0"/>
              <a:t> – on a normal office humidity is not a real problem form computers but in countries and places where the humidity is high, computers, specifically servers and full size machines suffer. </a:t>
            </a:r>
            <a:r>
              <a:rPr lang="en-GB" sz="1500" dirty="0" smtClean="0"/>
              <a:t>Moisture </a:t>
            </a:r>
            <a:r>
              <a:rPr lang="en-GB" sz="1500" dirty="0"/>
              <a:t>can build up inside the computer and possibly ground some parts and cause them to </a:t>
            </a:r>
            <a:r>
              <a:rPr lang="en-GB" sz="1500" dirty="0" smtClean="0"/>
              <a:t>fail. </a:t>
            </a:r>
            <a:r>
              <a:rPr lang="en-GB" sz="1500" dirty="0"/>
              <a:t>Moisture in the air can make the air much hotter, and thus puts your computer at more of a risk to </a:t>
            </a:r>
            <a:r>
              <a:rPr lang="en-GB" sz="1500" dirty="0" smtClean="0"/>
              <a:t>fail. But</a:t>
            </a:r>
            <a:r>
              <a:rPr lang="en-GB" sz="1500" dirty="0"/>
              <a:t>, as long as your ambient temperature is between 65-80f then </a:t>
            </a:r>
            <a:r>
              <a:rPr lang="en-GB" sz="1500" dirty="0" smtClean="0"/>
              <a:t>there should not be a problem. Whereas Servers are stored in a cold room in the building, have cooling fans and this is not an issue until they fail. A server room will get very hot in a short period of time without cooling, add humidity in there and this can cause electrical fires, loss of data and complete crashes.</a:t>
            </a:r>
            <a:endParaRPr lang="en-GB" sz="1500" dirty="0" smtClean="0"/>
          </a:p>
        </p:txBody>
      </p:sp>
      <p:sp>
        <p:nvSpPr>
          <p:cNvPr id="3" name="Title 2"/>
          <p:cNvSpPr>
            <a:spLocks noGrp="1"/>
          </p:cNvSpPr>
          <p:nvPr>
            <p:ph type="title"/>
          </p:nvPr>
        </p:nvSpPr>
        <p:spPr>
          <a:xfrm>
            <a:off x="251520" y="116632"/>
            <a:ext cx="8640960" cy="648072"/>
          </a:xfrm>
        </p:spPr>
        <p:txBody>
          <a:bodyPr>
            <a:noAutofit/>
          </a:bodyPr>
          <a:lstStyle/>
          <a:p>
            <a:r>
              <a:rPr lang="en-GB" sz="1800" dirty="0" smtClean="0"/>
              <a:t>P1.1 </a:t>
            </a:r>
            <a:r>
              <a:rPr lang="en-GB" sz="1800" dirty="0"/>
              <a:t>- Understand the impact of potential threats to IT systems </a:t>
            </a:r>
            <a:r>
              <a:rPr lang="en-GB" sz="1800" dirty="0" smtClean="0"/>
              <a:t>- Threats</a:t>
            </a:r>
            <a:endParaRPr lang="en-GB" sz="1800" dirty="0"/>
          </a:p>
        </p:txBody>
      </p:sp>
    </p:spTree>
    <p:extLst>
      <p:ext uri="{BB962C8B-B14F-4D97-AF65-F5344CB8AC3E}">
        <p14:creationId xmlns:p14="http://schemas.microsoft.com/office/powerpoint/2010/main" val="1032206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177800" lvl="1" indent="-177800"/>
            <a:r>
              <a:rPr lang="en-GB" sz="1400" dirty="0" smtClean="0"/>
              <a:t>Natural disasters</a:t>
            </a:r>
            <a:r>
              <a:rPr lang="en-GB" sz="1400" dirty="0"/>
              <a:t> </a:t>
            </a:r>
            <a:r>
              <a:rPr lang="en-GB" sz="1400" dirty="0" smtClean="0"/>
              <a:t>however are more of a threat to computer systems. We think of small problems like how can we get back in the office, what will we do for computers but on a grander scale like Kyoto, the store for masses of data when the earthquake hit, companies worldwide suffered for weeks until the data was recovered.</a:t>
            </a:r>
          </a:p>
          <a:p>
            <a:pPr marL="534988" lvl="3" indent="-261938"/>
            <a:r>
              <a:rPr lang="en-GB" sz="1400" b="1" dirty="0"/>
              <a:t>E</a:t>
            </a:r>
            <a:r>
              <a:rPr lang="en-GB" sz="1400" b="1" dirty="0" smtClean="0"/>
              <a:t>arthquakes</a:t>
            </a:r>
            <a:r>
              <a:rPr lang="en-GB" sz="1400" dirty="0" smtClean="0"/>
              <a:t> – not something we worry about in Britain that much but when the information is stored elsewhere or the information we require from business partners happens to be in places like Japan, Italy, West Coast America or other earthquake zones then this becomes an issue. The data itself is not affected, hard drives will not die because of the shake, it </a:t>
            </a:r>
            <a:r>
              <a:rPr lang="en-GB" sz="1400" dirty="0"/>
              <a:t>i</a:t>
            </a:r>
            <a:r>
              <a:rPr lang="en-GB" sz="1400" dirty="0" smtClean="0"/>
              <a:t>s more of an issue when a building then falls on it. Most companies keep backups, so recovery time is reduced significantly. </a:t>
            </a:r>
            <a:r>
              <a:rPr lang="en-GB" sz="1400" dirty="0" smtClean="0"/>
              <a:t>The 2011 Japanese </a:t>
            </a:r>
            <a:r>
              <a:rPr lang="en-GB" sz="1400" dirty="0"/>
              <a:t>earthquake and Tsunami in Japan damaged about half of the cable running across the Pacific Ocean and repair times were quoted to be between a week and several weeks. Downtime severely impacted the revenues of numerous network operators and </a:t>
            </a:r>
            <a:r>
              <a:rPr lang="en-GB" sz="1400" dirty="0" smtClean="0"/>
              <a:t>enterprises around the world. </a:t>
            </a:r>
            <a:endParaRPr lang="en-GB" sz="1400" dirty="0"/>
          </a:p>
          <a:p>
            <a:pPr marL="534988" lvl="3" indent="-261938"/>
            <a:r>
              <a:rPr lang="en-GB" sz="1400" b="1" dirty="0" smtClean="0"/>
              <a:t>Flooding</a:t>
            </a:r>
            <a:r>
              <a:rPr lang="en-GB" sz="1400" dirty="0"/>
              <a:t>. </a:t>
            </a:r>
            <a:r>
              <a:rPr lang="en-GB" sz="1400" dirty="0" smtClean="0"/>
              <a:t>We se this as a greater problem in Britain, especially in January 2014. Computer systems on the ground floor of buildings will be out, </a:t>
            </a:r>
            <a:r>
              <a:rPr lang="en-GB" sz="1400" dirty="0" smtClean="0"/>
              <a:t>electricity in buildings will be off and any computer that is directly in contact with water will probably be damaged. For insurance reasons this is not a major issue, companies are usually covered but downtime is a bigger issue. A </a:t>
            </a:r>
            <a:r>
              <a:rPr lang="en-GB" sz="1400" dirty="0"/>
              <a:t>Sony plant responsible for magnetic tape and Blu-ray Discs was inundated with water when a tsunami washed through the town of </a:t>
            </a:r>
            <a:r>
              <a:rPr lang="en-GB" sz="1400" dirty="0" err="1"/>
              <a:t>Tagajyo</a:t>
            </a:r>
            <a:r>
              <a:rPr lang="en-GB" sz="1400" dirty="0"/>
              <a:t> and is one of six Sony plants currently idle. Two Nikon plants were severely damaged and won't be back online until at least the end of March. And Fujitsu's major chip plant in </a:t>
            </a:r>
            <a:r>
              <a:rPr lang="en-GB" sz="1400" dirty="0" err="1"/>
              <a:t>Aizu</a:t>
            </a:r>
            <a:r>
              <a:rPr lang="en-GB" sz="1400" dirty="0"/>
              <a:t> Wakamatsu is still closed with no estimate of when production will begin again</a:t>
            </a:r>
            <a:r>
              <a:rPr lang="en-GB" sz="1400" dirty="0" smtClean="0"/>
              <a:t>.</a:t>
            </a:r>
            <a:endParaRPr lang="en-GB" sz="1400" dirty="0"/>
          </a:p>
        </p:txBody>
      </p:sp>
      <p:sp>
        <p:nvSpPr>
          <p:cNvPr id="3" name="Title 2"/>
          <p:cNvSpPr>
            <a:spLocks noGrp="1"/>
          </p:cNvSpPr>
          <p:nvPr>
            <p:ph type="title"/>
          </p:nvPr>
        </p:nvSpPr>
        <p:spPr>
          <a:xfrm>
            <a:off x="251520" y="116632"/>
            <a:ext cx="8640960" cy="648072"/>
          </a:xfrm>
        </p:spPr>
        <p:txBody>
          <a:bodyPr>
            <a:noAutofit/>
          </a:bodyPr>
          <a:lstStyle/>
          <a:p>
            <a:r>
              <a:rPr lang="en-GB" sz="1800" dirty="0" smtClean="0"/>
              <a:t>P1.1 </a:t>
            </a:r>
            <a:r>
              <a:rPr lang="en-GB" sz="1800" dirty="0"/>
              <a:t>- Understand the impact of potential threats to IT systems </a:t>
            </a:r>
            <a:r>
              <a:rPr lang="en-GB" sz="1800" dirty="0" smtClean="0"/>
              <a:t>- Threats</a:t>
            </a:r>
            <a:endParaRPr lang="en-GB" sz="1800" dirty="0"/>
          </a:p>
        </p:txBody>
      </p:sp>
    </p:spTree>
    <p:extLst>
      <p:ext uri="{BB962C8B-B14F-4D97-AF65-F5344CB8AC3E}">
        <p14:creationId xmlns:p14="http://schemas.microsoft.com/office/powerpoint/2010/main" val="11818186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16624"/>
          </a:xfrm>
        </p:spPr>
        <p:txBody>
          <a:bodyPr>
            <a:noAutofit/>
          </a:bodyPr>
          <a:lstStyle/>
          <a:p>
            <a:pPr marL="82550" lvl="2" indent="0">
              <a:buNone/>
            </a:pPr>
            <a:r>
              <a:rPr lang="en-GB" sz="1500" dirty="0" smtClean="0"/>
              <a:t>Malicious </a:t>
            </a:r>
            <a:r>
              <a:rPr lang="en-GB" sz="1500" dirty="0"/>
              <a:t>damage </a:t>
            </a:r>
            <a:r>
              <a:rPr lang="en-GB" sz="1500" dirty="0" smtClean="0"/>
              <a:t>however </a:t>
            </a:r>
            <a:r>
              <a:rPr lang="en-GB" sz="1500" dirty="0"/>
              <a:t>is a greater </a:t>
            </a:r>
            <a:r>
              <a:rPr lang="en-GB" sz="1500" dirty="0" smtClean="0"/>
              <a:t>risk from day to day information and data. Similarly it has the more obvious solutions to the problems.</a:t>
            </a:r>
            <a:endParaRPr lang="en-GB" sz="1500" dirty="0" smtClean="0"/>
          </a:p>
          <a:p>
            <a:pPr marL="287338" lvl="2" indent="-204788"/>
            <a:r>
              <a:rPr lang="en-GB" sz="1500" b="1" dirty="0" smtClean="0"/>
              <a:t>Causing </a:t>
            </a:r>
            <a:r>
              <a:rPr lang="en-GB" sz="1500" b="1" dirty="0"/>
              <a:t>system crashes through manipulating software </a:t>
            </a:r>
            <a:r>
              <a:rPr lang="en-GB" sz="1500" b="1" dirty="0" smtClean="0"/>
              <a:t> </a:t>
            </a:r>
            <a:r>
              <a:rPr lang="en-GB" sz="1500" dirty="0" smtClean="0"/>
              <a:t>- Spyware, malware, key-logging and DDOS, these are all problems that are caused by people deliberately trying to provoke or break a computer system. None of them are permanent but all of them cause degrees of damage to data and to a company’s finances and reputation. Internally and externally these are a problem and one network managers face every day. The larger the company, the more likely and more deliberate the attack. Under the DPA all information needs to have a degree of Protection on it but this is not always enough. Key logging for instance is usually an internal threat unless it is a malware coded, and allows a user to gain information like names and passwords, security logins and a track of what they have been doing and how they have been getting there. This can be hardware or software based.</a:t>
            </a:r>
          </a:p>
          <a:p>
            <a:pPr marL="287338" lvl="2" indent="-204788"/>
            <a:r>
              <a:rPr lang="en-GB" sz="1500" b="1" dirty="0" smtClean="0"/>
              <a:t>Wilful </a:t>
            </a:r>
            <a:r>
              <a:rPr lang="en-GB" sz="1500" b="1" dirty="0"/>
              <a:t>damage to monitors, hard </a:t>
            </a:r>
            <a:r>
              <a:rPr lang="en-GB" sz="1500" b="1" dirty="0" smtClean="0"/>
              <a:t>discs</a:t>
            </a:r>
            <a:r>
              <a:rPr lang="en-GB" sz="1500" dirty="0" smtClean="0"/>
              <a:t> -  this is an internal problem, staff can and often abuse systems for one reason or another, either accidently, water spills, dropping laptops, or deliberate, anger issues, mistreatment or maliciously damaging the system. Usually this is a one off, one computer, one frustration, a damaged printer, a photocopier etc. But what this causes in terms of damage or loss of data is minor, downtime is another issue. A dead or damaged laptop will usually lose any data stored on it, but most companies encourage staff to work off the network so the damage is limited, whereas a broken machine will mean downtime while it is replaced or repaired. A broken printer can affect a whole office, </a:t>
            </a:r>
            <a:r>
              <a:rPr lang="en-GB" sz="1500" dirty="0"/>
              <a:t>a </a:t>
            </a:r>
            <a:r>
              <a:rPr lang="en-GB" sz="1500" dirty="0" smtClean="0"/>
              <a:t>broken photocopy can affect multiple offices.</a:t>
            </a:r>
            <a:endParaRPr lang="en-GB" sz="1500" dirty="0" smtClean="0"/>
          </a:p>
        </p:txBody>
      </p:sp>
      <p:sp>
        <p:nvSpPr>
          <p:cNvPr id="3" name="Title 2"/>
          <p:cNvSpPr>
            <a:spLocks noGrp="1"/>
          </p:cNvSpPr>
          <p:nvPr>
            <p:ph type="title"/>
          </p:nvPr>
        </p:nvSpPr>
        <p:spPr>
          <a:xfrm>
            <a:off x="251520" y="116632"/>
            <a:ext cx="8640960" cy="648072"/>
          </a:xfrm>
        </p:spPr>
        <p:txBody>
          <a:bodyPr>
            <a:noAutofit/>
          </a:bodyPr>
          <a:lstStyle/>
          <a:p>
            <a:r>
              <a:rPr lang="en-GB" sz="1800" dirty="0" smtClean="0"/>
              <a:t>P1.1 </a:t>
            </a:r>
            <a:r>
              <a:rPr lang="en-GB" sz="1800" dirty="0"/>
              <a:t>- Understand the impact of potential threats to IT systems </a:t>
            </a:r>
            <a:r>
              <a:rPr lang="en-GB" sz="1800" dirty="0" smtClean="0"/>
              <a:t>- Malicious</a:t>
            </a:r>
            <a:endParaRPr lang="en-GB" sz="1800" dirty="0"/>
          </a:p>
        </p:txBody>
      </p:sp>
    </p:spTree>
    <p:extLst>
      <p:ext uri="{BB962C8B-B14F-4D97-AF65-F5344CB8AC3E}">
        <p14:creationId xmlns:p14="http://schemas.microsoft.com/office/powerpoint/2010/main" val="38688783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17360</TotalTime>
  <Words>9559</Words>
  <Application>Microsoft Office PowerPoint</Application>
  <PresentationFormat>On-screen Show (4:3)</PresentationFormat>
  <Paragraphs>247</Paragraphs>
  <Slides>38</Slides>
  <Notes>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Concourse</vt:lpstr>
      <vt:lpstr>Unit 05</vt:lpstr>
      <vt:lpstr>AIM AND PURPOSE OF THE UNIT </vt:lpstr>
      <vt:lpstr>LO1 - Assessment Criteria</vt:lpstr>
      <vt:lpstr>Assessment Criterion P1 and M1</vt:lpstr>
      <vt:lpstr>LO1 - Understand the impact of potential threats to IT systems </vt:lpstr>
      <vt:lpstr>P1.1 - Understand the impact of potential threats to IT systems - Threats</vt:lpstr>
      <vt:lpstr>P1.1 - Understand the impact of potential threats to IT systems - Threats</vt:lpstr>
      <vt:lpstr>P1.1 - Understand the impact of potential threats to IT systems - Threats</vt:lpstr>
      <vt:lpstr>P1.1 - Understand the impact of potential threats to IT systems - Malicious</vt:lpstr>
      <vt:lpstr>P1.1 - Understand the impact of potential threats to IT systems - Malicious</vt:lpstr>
      <vt:lpstr>P1.2 - Understand the impact of potential threats to IT systems - Technological</vt:lpstr>
      <vt:lpstr>P1.2 - Understand the impact of potential threats to IT systems - Technological</vt:lpstr>
      <vt:lpstr>P1.2 - Understand the impact of potential threats to IT systems - Viruses</vt:lpstr>
      <vt:lpstr>P1.2 - Understand the impact of potential threats to IT systems - Virus</vt:lpstr>
      <vt:lpstr>P1.2 - Understand the impact of potential threats to IT systems - Virus</vt:lpstr>
      <vt:lpstr>P1.2 - Understand the impact of potential threats to IT systems - Trojan</vt:lpstr>
      <vt:lpstr>P1.2 - Understand the impact of potential threats to IT systems - Worm</vt:lpstr>
      <vt:lpstr>P1.2 - Understand the impact of potential threats to IT systems - Worm</vt:lpstr>
      <vt:lpstr>P1.3 - Understand the impact of potential threats to IT systems – ID Theft</vt:lpstr>
      <vt:lpstr>P1.3 - Understand the impact of potential threats to IT systems - Hacking</vt:lpstr>
      <vt:lpstr>P1.3 - Understand the impact of potential threats to IT systems - Hacking</vt:lpstr>
      <vt:lpstr>P1.3 - Understand the impact of potential threats to IT systems - Piggyback</vt:lpstr>
      <vt:lpstr>P1.4 - Understand the impact of potential threats to IT systems - Phishing</vt:lpstr>
      <vt:lpstr>PowerPoint Presentation</vt:lpstr>
      <vt:lpstr>PowerPoint Presentation</vt:lpstr>
      <vt:lpstr>P1.4 - Understand the impact of potential threats to IT systems - Spyware</vt:lpstr>
      <vt:lpstr>P1.4 - Understand the impact of potential threats to IT systems - Spyware</vt:lpstr>
      <vt:lpstr>P1.4 - Understand the impact of potential threats to IT systems - Malware</vt:lpstr>
      <vt:lpstr>P1.5 - Understand the impact of potential threats to IT systems - Jacking</vt:lpstr>
      <vt:lpstr>PowerPoint Presentation</vt:lpstr>
      <vt:lpstr>P1.5 - Understand the impact of potential threats to IT systems - DDOs</vt:lpstr>
      <vt:lpstr>P1.5 - Understand the impact of potential threats to IT systems - DDOS</vt:lpstr>
      <vt:lpstr>P1.5 - Understand the impact of potential threats to IT systems - DDOS</vt:lpstr>
      <vt:lpstr>P1.6 - Understand the impact of potential threats to IT systems – Data Theft</vt:lpstr>
      <vt:lpstr>P1.6 - Understand the impact of potential threats to IT systems - Technological</vt:lpstr>
      <vt:lpstr>M1.1 - Understand the impact of potential threats to IT systems - Impact</vt:lpstr>
      <vt:lpstr>M1.1 - Understand the impact of potential threats to IT systems - Impact</vt:lpstr>
      <vt:lpstr>P1 and M1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384</cp:revision>
  <dcterms:created xsi:type="dcterms:W3CDTF">2010-12-28T13:51:34Z</dcterms:created>
  <dcterms:modified xsi:type="dcterms:W3CDTF">2014-01-07T21:27:09Z</dcterms:modified>
</cp:coreProperties>
</file>